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7" r:id="rId8"/>
    <p:sldId id="270" r:id="rId9"/>
    <p:sldId id="271" r:id="rId10"/>
    <p:sldId id="272" r:id="rId11"/>
    <p:sldId id="273" r:id="rId12"/>
    <p:sldId id="274" r:id="rId13"/>
    <p:sldId id="269" r:id="rId14"/>
    <p:sldId id="276" r:id="rId15"/>
    <p:sldId id="275" r:id="rId16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94707"/>
  </p:normalViewPr>
  <p:slideViewPr>
    <p:cSldViewPr snapToGrid="0" snapToObjects="1" showGuides="1">
      <p:cViewPr varScale="1">
        <p:scale>
          <a:sx n="85" d="100"/>
          <a:sy n="85" d="100"/>
        </p:scale>
        <p:origin x="100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7B114-AF38-C94F-961C-946D492BBF44}" type="datetimeFigureOut">
              <a:rPr lang="fr-FR" smtClean="0"/>
              <a:t>24/10/2016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CF0C-D6F8-4741-8C3C-37C1E5AE7A3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4323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7B114-AF38-C94F-961C-946D492BBF44}" type="datetimeFigureOut">
              <a:rPr lang="fr-FR" smtClean="0"/>
              <a:t>24/10/2016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CF0C-D6F8-4741-8C3C-37C1E5AE7A3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2206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7B114-AF38-C94F-961C-946D492BBF44}" type="datetimeFigureOut">
              <a:rPr lang="fr-FR" smtClean="0"/>
              <a:t>24/10/2016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CF0C-D6F8-4741-8C3C-37C1E5AE7A3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4546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7B114-AF38-C94F-961C-946D492BBF44}" type="datetimeFigureOut">
              <a:rPr lang="fr-FR" smtClean="0"/>
              <a:t>24/10/2016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CF0C-D6F8-4741-8C3C-37C1E5AE7A3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7658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7B114-AF38-C94F-961C-946D492BBF44}" type="datetimeFigureOut">
              <a:rPr lang="fr-FR" smtClean="0"/>
              <a:t>24/10/2016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CF0C-D6F8-4741-8C3C-37C1E5AE7A3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4489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7B114-AF38-C94F-961C-946D492BBF44}" type="datetimeFigureOut">
              <a:rPr lang="fr-FR" smtClean="0"/>
              <a:t>24/10/2016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CF0C-D6F8-4741-8C3C-37C1E5AE7A3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4580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7B114-AF38-C94F-961C-946D492BBF44}" type="datetimeFigureOut">
              <a:rPr lang="fr-FR" smtClean="0"/>
              <a:t>24/10/2016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CF0C-D6F8-4741-8C3C-37C1E5AE7A3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9611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7B114-AF38-C94F-961C-946D492BBF44}" type="datetimeFigureOut">
              <a:rPr lang="fr-FR" smtClean="0"/>
              <a:t>24/10/2016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CF0C-D6F8-4741-8C3C-37C1E5AE7A3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0439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7B114-AF38-C94F-961C-946D492BBF44}" type="datetimeFigureOut">
              <a:rPr lang="fr-FR" smtClean="0"/>
              <a:t>24/10/2016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CF0C-D6F8-4741-8C3C-37C1E5AE7A3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5067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7B114-AF38-C94F-961C-946D492BBF44}" type="datetimeFigureOut">
              <a:rPr lang="fr-FR" smtClean="0"/>
              <a:t>24/10/2016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CF0C-D6F8-4741-8C3C-37C1E5AE7A3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5337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7B114-AF38-C94F-961C-946D492BBF44}" type="datetimeFigureOut">
              <a:rPr lang="fr-FR" smtClean="0"/>
              <a:t>24/10/2016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CF0C-D6F8-4741-8C3C-37C1E5AE7A3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4866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7B114-AF38-C94F-961C-946D492BBF44}" type="datetimeFigureOut">
              <a:rPr lang="fr-FR" smtClean="0"/>
              <a:t>24/10/2016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6CF0C-D6F8-4741-8C3C-37C1E5AE7A3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2526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13.jpeg"/><Relationship Id="rId6" Type="http://schemas.microsoft.com/office/2007/relationships/hdphoto" Target="../media/hdphoto1.wdp"/><Relationship Id="rId7" Type="http://schemas.openxmlformats.org/officeDocument/2006/relationships/image" Target="../media/image14.jpg"/><Relationship Id="rId8" Type="http://schemas.openxmlformats.org/officeDocument/2006/relationships/image" Target="../media/image15.jpg"/><Relationship Id="rId9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FR" sz="3600" b="1" dirty="0" smtClean="0"/>
              <a:t>PRISE EN CHARGE MINI-INVASIVE DES VARICES</a:t>
            </a:r>
            <a:br>
              <a:rPr lang="fr-FR" sz="3600" b="1" dirty="0" smtClean="0"/>
            </a:br>
            <a:r>
              <a:rPr lang="fr-FR" sz="3600" b="1" dirty="0" smtClean="0"/>
              <a:t>PAR RADIOFREQUENCE PERCUTANEE</a:t>
            </a:r>
            <a:br>
              <a:rPr lang="fr-FR" sz="3600" b="1" dirty="0" smtClean="0"/>
            </a:br>
            <a:r>
              <a:rPr lang="fr-FR" sz="3600" b="1" dirty="0" smtClean="0"/>
              <a:t/>
            </a:r>
            <a:br>
              <a:rPr lang="fr-FR" sz="3600" b="1" dirty="0" smtClean="0"/>
            </a:br>
            <a:r>
              <a:rPr lang="fr-FR" sz="2800" dirty="0" smtClean="0"/>
              <a:t>RADIOFREQUENCE ET METHODE ASVAL</a:t>
            </a:r>
            <a:endParaRPr lang="fr-FR" sz="2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572245"/>
            <a:ext cx="6400800" cy="1049710"/>
          </a:xfrm>
        </p:spPr>
        <p:txBody>
          <a:bodyPr>
            <a:normAutofit/>
          </a:bodyPr>
          <a:lstStyle/>
          <a:p>
            <a:r>
              <a:rPr lang="fr-FR" sz="2400" dirty="0" smtClean="0">
                <a:solidFill>
                  <a:srgbClr val="1D6E94"/>
                </a:solidFill>
              </a:rPr>
              <a:t>Dr Renaud </a:t>
            </a:r>
            <a:r>
              <a:rPr lang="fr-FR" sz="2400" dirty="0">
                <a:solidFill>
                  <a:srgbClr val="1D6E94"/>
                </a:solidFill>
              </a:rPr>
              <a:t>VIDAL - Dr </a:t>
            </a:r>
            <a:r>
              <a:rPr lang="fr-FR" sz="2400" dirty="0" err="1">
                <a:solidFill>
                  <a:srgbClr val="1D6E94"/>
                </a:solidFill>
              </a:rPr>
              <a:t>Raouf</a:t>
            </a:r>
            <a:r>
              <a:rPr lang="fr-FR" sz="2400" dirty="0">
                <a:solidFill>
                  <a:srgbClr val="1D6E94"/>
                </a:solidFill>
              </a:rPr>
              <a:t> AYARI </a:t>
            </a:r>
            <a:endParaRPr lang="fr-FR" sz="2400" dirty="0" smtClean="0">
              <a:solidFill>
                <a:srgbClr val="1D6E94"/>
              </a:solidFill>
            </a:endParaRPr>
          </a:p>
        </p:txBody>
      </p:sp>
      <p:pic>
        <p:nvPicPr>
          <p:cNvPr id="9" name="Image 8" descr="logo casaman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44" y="5515031"/>
            <a:ext cx="2048256" cy="90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78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1D6E94"/>
                </a:solidFill>
              </a:rPr>
              <a:t>RADIOFREQUENCE</a:t>
            </a:r>
            <a:endParaRPr lang="fr-FR" sz="3600" dirty="0">
              <a:solidFill>
                <a:srgbClr val="1D6E94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85345"/>
            <a:ext cx="8229600" cy="3508074"/>
          </a:xfrm>
        </p:spPr>
        <p:txBody>
          <a:bodyPr>
            <a:normAutofit/>
          </a:bodyPr>
          <a:lstStyle/>
          <a:p>
            <a:r>
              <a:rPr lang="fr-FR" sz="2400" dirty="0" smtClean="0"/>
              <a:t>Anesthésie locale « potentialisée »</a:t>
            </a:r>
          </a:p>
          <a:p>
            <a:r>
              <a:rPr lang="fr-FR" sz="2400" dirty="0" smtClean="0"/>
              <a:t>Ponction percutanée au mollet</a:t>
            </a:r>
          </a:p>
          <a:p>
            <a:r>
              <a:rPr lang="fr-FR" sz="2400" dirty="0" smtClean="0"/>
              <a:t>Infiltration </a:t>
            </a:r>
            <a:r>
              <a:rPr lang="fr-FR" sz="2400" dirty="0" err="1" smtClean="0"/>
              <a:t>échoguidée</a:t>
            </a:r>
            <a:endParaRPr lang="fr-FR" sz="2400" dirty="0" smtClean="0"/>
          </a:p>
          <a:p>
            <a:r>
              <a:rPr lang="fr-FR" sz="2400" dirty="0" smtClean="0"/>
              <a:t>Radiofréquence</a:t>
            </a:r>
          </a:p>
          <a:p>
            <a:r>
              <a:rPr lang="fr-FR" sz="2400" dirty="0" smtClean="0"/>
              <a:t>1 </a:t>
            </a:r>
            <a:r>
              <a:rPr lang="fr-FR" sz="2400" dirty="0" err="1" smtClean="0"/>
              <a:t>stéristrip</a:t>
            </a:r>
            <a:r>
              <a:rPr lang="fr-FR" sz="2400" dirty="0" smtClean="0"/>
              <a:t>, pas de soins infirmiers</a:t>
            </a:r>
          </a:p>
          <a:p>
            <a:r>
              <a:rPr lang="fr-FR" sz="2400" dirty="0" smtClean="0"/>
              <a:t>Pas d’hématome ou minime</a:t>
            </a:r>
          </a:p>
          <a:p>
            <a:r>
              <a:rPr lang="fr-FR" sz="2400" dirty="0" smtClean="0"/>
              <a:t>Pas d’arrêt de travail</a:t>
            </a:r>
          </a:p>
        </p:txBody>
      </p:sp>
      <p:pic>
        <p:nvPicPr>
          <p:cNvPr id="4" name="Image 3" descr="closurefast_procedure_lr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792" y="3085980"/>
            <a:ext cx="3744232" cy="217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33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1D6E94"/>
                </a:solidFill>
              </a:rPr>
              <a:t>RF : TECHNIQUE</a:t>
            </a:r>
            <a:endParaRPr lang="fr-FR" sz="3600" dirty="0">
              <a:solidFill>
                <a:srgbClr val="1D6E94"/>
              </a:solidFill>
            </a:endParaRPr>
          </a:p>
        </p:txBody>
      </p:sp>
      <p:pic>
        <p:nvPicPr>
          <p:cNvPr id="4" name="Image 3" descr="IMG_670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14" r="14969"/>
          <a:stretch/>
        </p:blipFill>
        <p:spPr>
          <a:xfrm>
            <a:off x="4572000" y="1417638"/>
            <a:ext cx="1859483" cy="2358460"/>
          </a:xfrm>
          <a:prstGeom prst="rect">
            <a:avLst/>
          </a:prstGeom>
        </p:spPr>
      </p:pic>
      <p:pic>
        <p:nvPicPr>
          <p:cNvPr id="5" name="Image 4" descr="IMG_67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657" y="1417638"/>
            <a:ext cx="1768846" cy="2358460"/>
          </a:xfrm>
          <a:prstGeom prst="rect">
            <a:avLst/>
          </a:prstGeom>
        </p:spPr>
      </p:pic>
      <p:pic>
        <p:nvPicPr>
          <p:cNvPr id="6" name="Image 5" descr="IMG_670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20" y="1417638"/>
            <a:ext cx="1768845" cy="2358460"/>
          </a:xfrm>
          <a:prstGeom prst="rect">
            <a:avLst/>
          </a:prstGeom>
        </p:spPr>
      </p:pic>
      <p:pic>
        <p:nvPicPr>
          <p:cNvPr id="7" name="Image 6" descr="IMG_6708.jp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71" t="1915" r="11448" b="7664"/>
          <a:stretch/>
        </p:blipFill>
        <p:spPr>
          <a:xfrm>
            <a:off x="6597359" y="1417638"/>
            <a:ext cx="2221819" cy="2358460"/>
          </a:xfrm>
          <a:prstGeom prst="rect">
            <a:avLst/>
          </a:prstGeom>
        </p:spPr>
      </p:pic>
      <p:pic>
        <p:nvPicPr>
          <p:cNvPr id="8" name="Image 7" descr="closurefast_step1_lrg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81" y="4878328"/>
            <a:ext cx="2375808" cy="1634556"/>
          </a:xfrm>
          <a:prstGeom prst="rect">
            <a:avLst/>
          </a:prstGeom>
        </p:spPr>
      </p:pic>
      <p:pic>
        <p:nvPicPr>
          <p:cNvPr id="9" name="Image 8" descr="prod_rfgenerator_display_lrg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418" y="4878328"/>
            <a:ext cx="2179407" cy="1634556"/>
          </a:xfrm>
          <a:prstGeom prst="rect">
            <a:avLst/>
          </a:prstGeom>
        </p:spPr>
      </p:pic>
      <p:pic>
        <p:nvPicPr>
          <p:cNvPr id="10" name="Image 9" descr="closurefast_step2_lrg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018" y="4878328"/>
            <a:ext cx="2375808" cy="163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33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1D6E94"/>
                </a:solidFill>
              </a:rPr>
              <a:t>RADIOFREQUENCE : INCONVENIENTS</a:t>
            </a:r>
            <a:endParaRPr lang="fr-FR" sz="3600" dirty="0">
              <a:solidFill>
                <a:srgbClr val="1D6E94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85345"/>
            <a:ext cx="8229600" cy="3508074"/>
          </a:xfrm>
        </p:spPr>
        <p:txBody>
          <a:bodyPr>
            <a:normAutofit/>
          </a:bodyPr>
          <a:lstStyle/>
          <a:p>
            <a:r>
              <a:rPr lang="fr-FR" sz="2800" dirty="0" smtClean="0"/>
              <a:t>Accès à la technique</a:t>
            </a:r>
          </a:p>
          <a:p>
            <a:r>
              <a:rPr lang="fr-FR" sz="2800" dirty="0" smtClean="0"/>
              <a:t>Radiofréquence isolée, puis </a:t>
            </a:r>
            <a:r>
              <a:rPr lang="fr-FR" sz="2800" dirty="0" err="1" smtClean="0"/>
              <a:t>phlébectomies</a:t>
            </a:r>
            <a:r>
              <a:rPr lang="fr-FR" sz="2800" dirty="0" smtClean="0"/>
              <a:t> plus tard</a:t>
            </a:r>
          </a:p>
          <a:p>
            <a:r>
              <a:rPr lang="fr-FR" sz="2800" dirty="0" smtClean="0"/>
              <a:t>Prix ?</a:t>
            </a:r>
          </a:p>
          <a:p>
            <a:r>
              <a:rPr lang="fr-FR" sz="2800" dirty="0" smtClean="0"/>
              <a:t>Veine saphène superficielle / sous-</a:t>
            </a:r>
            <a:r>
              <a:rPr lang="fr-FR" sz="2800" dirty="0" err="1" smtClean="0"/>
              <a:t>fasciale</a:t>
            </a:r>
            <a:endParaRPr lang="fr-FR" sz="2800" dirty="0" smtClean="0"/>
          </a:p>
          <a:p>
            <a:r>
              <a:rPr lang="fr-FR" sz="2800" dirty="0" smtClean="0"/>
              <a:t>Crainte des nouvelles technologies</a:t>
            </a:r>
          </a:p>
        </p:txBody>
      </p:sp>
    </p:spTree>
    <p:extLst>
      <p:ext uri="{BB962C8B-B14F-4D97-AF65-F5344CB8AC3E}">
        <p14:creationId xmlns:p14="http://schemas.microsoft.com/office/powerpoint/2010/main" val="60458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1D6E94"/>
                </a:solidFill>
              </a:rPr>
              <a:t>COMMENT CHOISIR ?</a:t>
            </a:r>
            <a:endParaRPr lang="fr-FR" sz="3600" dirty="0">
              <a:solidFill>
                <a:srgbClr val="1D6E94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85345"/>
            <a:ext cx="8229600" cy="3508074"/>
          </a:xfrm>
        </p:spPr>
        <p:txBody>
          <a:bodyPr>
            <a:normAutofit/>
          </a:bodyPr>
          <a:lstStyle/>
          <a:p>
            <a:r>
              <a:rPr lang="fr-FR" sz="2800" dirty="0" smtClean="0"/>
              <a:t>Méthodes « classiques » : reste t’il des indications ?</a:t>
            </a:r>
          </a:p>
          <a:p>
            <a:pPr lvl="1"/>
            <a:r>
              <a:rPr lang="fr-FR" sz="2400" dirty="0" smtClean="0"/>
              <a:t>Veine superficielle</a:t>
            </a:r>
          </a:p>
          <a:p>
            <a:pPr marL="457200" lvl="1" indent="0">
              <a:buNone/>
            </a:pPr>
            <a:endParaRPr lang="fr-FR" sz="2400" dirty="0" smtClean="0"/>
          </a:p>
          <a:p>
            <a:r>
              <a:rPr lang="fr-FR" sz="2800" dirty="0" smtClean="0"/>
              <a:t>Anticoagulation systématique ?</a:t>
            </a:r>
          </a:p>
          <a:p>
            <a:r>
              <a:rPr lang="fr-FR" sz="2800" dirty="0" smtClean="0"/>
              <a:t>Conservation de la veine saphène</a:t>
            </a:r>
          </a:p>
          <a:p>
            <a:pPr lvl="1"/>
            <a:r>
              <a:rPr lang="fr-FR" sz="2400" dirty="0"/>
              <a:t>S</a:t>
            </a:r>
            <a:r>
              <a:rPr lang="fr-FR" sz="2400" dirty="0" smtClean="0"/>
              <a:t>i continente</a:t>
            </a:r>
          </a:p>
          <a:p>
            <a:pPr lvl="1"/>
            <a:r>
              <a:rPr lang="fr-FR" sz="2400" dirty="0" smtClean="0"/>
              <a:t>Si incontinente sans dilatation</a:t>
            </a:r>
          </a:p>
        </p:txBody>
      </p:sp>
    </p:spTree>
    <p:extLst>
      <p:ext uri="{BB962C8B-B14F-4D97-AF65-F5344CB8AC3E}">
        <p14:creationId xmlns:p14="http://schemas.microsoft.com/office/powerpoint/2010/main" val="286765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0070C0"/>
                </a:solidFill>
              </a:rPr>
              <a:t>AMÉLIORER LES SUITES OPÉRATOIRES</a:t>
            </a:r>
            <a:endParaRPr lang="fr-FR" sz="3600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5472"/>
          </a:xfrm>
        </p:spPr>
        <p:txBody>
          <a:bodyPr>
            <a:normAutofit/>
          </a:bodyPr>
          <a:lstStyle/>
          <a:p>
            <a:r>
              <a:rPr lang="fr-FR" sz="2800" dirty="0" smtClean="0"/>
              <a:t>Mobilisation et rééducation précoces +++</a:t>
            </a:r>
          </a:p>
          <a:p>
            <a:r>
              <a:rPr lang="fr-FR" sz="2800" dirty="0" smtClean="0"/>
              <a:t>Prise en charge / kiné préconisée à J1</a:t>
            </a:r>
          </a:p>
          <a:p>
            <a:endParaRPr lang="fr-FR" sz="2800" dirty="0"/>
          </a:p>
          <a:p>
            <a:r>
              <a:rPr lang="fr-FR" sz="2800" dirty="0" smtClean="0"/>
              <a:t>Etude en cours : J0 !</a:t>
            </a:r>
          </a:p>
          <a:p>
            <a:pPr lvl="1"/>
            <a:r>
              <a:rPr lang="fr-FR" sz="2400" dirty="0" smtClean="0"/>
              <a:t>Massages</a:t>
            </a:r>
          </a:p>
          <a:p>
            <a:pPr lvl="1"/>
            <a:r>
              <a:rPr lang="fr-FR" sz="2400" dirty="0" err="1" smtClean="0"/>
              <a:t>Cryocompression</a:t>
            </a:r>
            <a:r>
              <a:rPr lang="mr-IN" sz="2400" dirty="0" smtClean="0"/>
              <a:t>…</a:t>
            </a:r>
            <a:endParaRPr lang="fr-FR" sz="2400" dirty="0" smtClean="0"/>
          </a:p>
          <a:p>
            <a:pPr lvl="1"/>
            <a:r>
              <a:rPr lang="fr-FR" sz="2400" dirty="0" smtClean="0"/>
              <a:t>Laser</a:t>
            </a:r>
          </a:p>
          <a:p>
            <a:pPr lvl="1"/>
            <a:r>
              <a:rPr lang="fr-FR" sz="2400" dirty="0" smtClean="0"/>
              <a:t>Radiofréquence</a:t>
            </a:r>
          </a:p>
          <a:p>
            <a:pPr lvl="1"/>
            <a:r>
              <a:rPr lang="fr-FR" sz="2400" dirty="0" smtClean="0"/>
              <a:t>Champ magnétique</a:t>
            </a:r>
          </a:p>
          <a:p>
            <a:pPr lvl="1"/>
            <a:r>
              <a:rPr lang="mr-IN" sz="2400" dirty="0" smtClean="0"/>
              <a:t>…</a:t>
            </a:r>
            <a:endParaRPr lang="fr-FR" sz="2400" dirty="0" smtClean="0"/>
          </a:p>
          <a:p>
            <a:pPr lvl="1"/>
            <a:endParaRPr lang="fr-FR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364" y="3429000"/>
            <a:ext cx="3102964" cy="232722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180" y="5156407"/>
            <a:ext cx="1692224" cy="169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01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11827385435171b4d50191c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8" b="1093"/>
          <a:stretch/>
        </p:blipFill>
        <p:spPr>
          <a:xfrm>
            <a:off x="457200" y="729962"/>
            <a:ext cx="8229600" cy="6128037"/>
          </a:xfrm>
        </p:spPr>
      </p:pic>
    </p:spTree>
    <p:extLst>
      <p:ext uri="{BB962C8B-B14F-4D97-AF65-F5344CB8AC3E}">
        <p14:creationId xmlns:p14="http://schemas.microsoft.com/office/powerpoint/2010/main" val="60458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1D6E94"/>
                </a:solidFill>
              </a:rPr>
              <a:t>VARICES DES MEMBRES INFERIEURS</a:t>
            </a:r>
            <a:endParaRPr lang="fr-FR" sz="3600" dirty="0">
              <a:solidFill>
                <a:srgbClr val="1D6E94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85345"/>
            <a:ext cx="8229600" cy="3508074"/>
          </a:xfrm>
        </p:spPr>
        <p:txBody>
          <a:bodyPr>
            <a:normAutofit/>
          </a:bodyPr>
          <a:lstStyle/>
          <a:p>
            <a:r>
              <a:rPr lang="fr-FR" sz="2800" dirty="0" smtClean="0"/>
              <a:t>Dilatation permanente d’une veine superficielle</a:t>
            </a:r>
          </a:p>
          <a:p>
            <a:r>
              <a:rPr lang="fr-FR" sz="2800" dirty="0" smtClean="0"/>
              <a:t>Incontinence valvulaire</a:t>
            </a:r>
            <a:endParaRPr lang="fr-FR" sz="2800" dirty="0"/>
          </a:p>
          <a:p>
            <a:r>
              <a:rPr lang="fr-FR" sz="2800" dirty="0" smtClean="0"/>
              <a:t>Hérédité familiale, profession à risque, chaleur</a:t>
            </a:r>
          </a:p>
          <a:p>
            <a:r>
              <a:rPr lang="fr-FR" sz="2800" dirty="0" smtClean="0"/>
              <a:t>Prévention</a:t>
            </a:r>
          </a:p>
          <a:p>
            <a:r>
              <a:rPr lang="fr-FR" sz="2800" dirty="0" smtClean="0"/>
              <a:t>Récidives</a:t>
            </a:r>
          </a:p>
        </p:txBody>
      </p:sp>
      <p:pic>
        <p:nvPicPr>
          <p:cNvPr id="6" name="Image 5" descr="varices_pm-2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4"/>
          <a:stretch/>
        </p:blipFill>
        <p:spPr>
          <a:xfrm>
            <a:off x="3211622" y="3757092"/>
            <a:ext cx="2360013" cy="3100908"/>
          </a:xfrm>
          <a:prstGeom prst="rect">
            <a:avLst/>
          </a:prstGeom>
        </p:spPr>
      </p:pic>
      <p:pic>
        <p:nvPicPr>
          <p:cNvPr id="7" name="Image 6" descr="page3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550" y="3757092"/>
            <a:ext cx="2094258" cy="276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59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1D6E94"/>
                </a:solidFill>
              </a:rPr>
              <a:t>CHIRURGIE DES VARICES</a:t>
            </a:r>
            <a:endParaRPr lang="fr-FR" sz="3600" dirty="0">
              <a:solidFill>
                <a:srgbClr val="1D6E94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414999"/>
            <a:ext cx="8229600" cy="3508074"/>
          </a:xfrm>
        </p:spPr>
        <p:txBody>
          <a:bodyPr>
            <a:normAutofit/>
          </a:bodyPr>
          <a:lstStyle/>
          <a:p>
            <a:r>
              <a:rPr lang="fr-FR" sz="2800" dirty="0" smtClean="0"/>
              <a:t>« Stripping »</a:t>
            </a:r>
          </a:p>
          <a:p>
            <a:r>
              <a:rPr lang="fr-FR" sz="2800" dirty="0" err="1" smtClean="0"/>
              <a:t>Phlébectomies</a:t>
            </a:r>
            <a:r>
              <a:rPr lang="fr-FR" sz="2800" dirty="0" smtClean="0"/>
              <a:t> et ligature de perforantes</a:t>
            </a:r>
          </a:p>
          <a:p>
            <a:endParaRPr lang="fr-FR" sz="2800" dirty="0"/>
          </a:p>
          <a:p>
            <a:r>
              <a:rPr lang="fr-FR" sz="2800" dirty="0" smtClean="0"/>
              <a:t>Suites opératoires</a:t>
            </a:r>
          </a:p>
          <a:p>
            <a:pPr lvl="1"/>
            <a:r>
              <a:rPr lang="fr-FR" sz="2400" dirty="0" smtClean="0"/>
              <a:t>Hématomes</a:t>
            </a:r>
          </a:p>
          <a:p>
            <a:pPr lvl="1"/>
            <a:r>
              <a:rPr lang="fr-FR" sz="2400" dirty="0" smtClean="0"/>
              <a:t>Contention</a:t>
            </a:r>
          </a:p>
          <a:p>
            <a:pPr lvl="1"/>
            <a:r>
              <a:rPr lang="fr-FR" sz="2400" dirty="0" smtClean="0"/>
              <a:t>Immobilisation, arrêt de travail</a:t>
            </a:r>
          </a:p>
        </p:txBody>
      </p:sp>
      <p:pic>
        <p:nvPicPr>
          <p:cNvPr id="5" name="Image 4" descr="Chirurgie des varices 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791" y="1599716"/>
            <a:ext cx="3012721" cy="1263237"/>
          </a:xfrm>
          <a:prstGeom prst="rect">
            <a:avLst/>
          </a:prstGeom>
        </p:spPr>
      </p:pic>
      <p:pic>
        <p:nvPicPr>
          <p:cNvPr id="6" name="Image 5" descr="ressources_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49" y="3970371"/>
            <a:ext cx="2224763" cy="198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34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1D6E94"/>
                </a:solidFill>
              </a:rPr>
              <a:t>VOIES D’AMELIORATION</a:t>
            </a:r>
            <a:endParaRPr lang="fr-FR" sz="3600" dirty="0">
              <a:solidFill>
                <a:srgbClr val="1D6E94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85345"/>
            <a:ext cx="8229600" cy="3508074"/>
          </a:xfrm>
        </p:spPr>
        <p:txBody>
          <a:bodyPr>
            <a:normAutofit/>
          </a:bodyPr>
          <a:lstStyle/>
          <a:p>
            <a:r>
              <a:rPr lang="fr-FR" sz="2800" dirty="0" smtClean="0"/>
              <a:t>Améliorer les suites opératoires</a:t>
            </a:r>
          </a:p>
          <a:p>
            <a:r>
              <a:rPr lang="fr-FR" sz="2800" dirty="0" smtClean="0"/>
              <a:t>Prévention, règles hygiéno-diététiques</a:t>
            </a:r>
          </a:p>
          <a:p>
            <a:endParaRPr lang="fr-FR" sz="2800" dirty="0"/>
          </a:p>
          <a:p>
            <a:r>
              <a:rPr lang="fr-FR" sz="2800" dirty="0" smtClean="0"/>
              <a:t>Rendre acceptable de multiples opérations</a:t>
            </a:r>
          </a:p>
        </p:txBody>
      </p:sp>
    </p:spTree>
    <p:extLst>
      <p:ext uri="{BB962C8B-B14F-4D97-AF65-F5344CB8AC3E}">
        <p14:creationId xmlns:p14="http://schemas.microsoft.com/office/powerpoint/2010/main" val="286765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1D6E94"/>
                </a:solidFill>
              </a:rPr>
              <a:t>EVOLUTION</a:t>
            </a:r>
            <a:endParaRPr lang="fr-FR" sz="3600" dirty="0">
              <a:solidFill>
                <a:srgbClr val="1D6E94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85345"/>
            <a:ext cx="8229600" cy="3508074"/>
          </a:xfrm>
        </p:spPr>
        <p:txBody>
          <a:bodyPr>
            <a:normAutofit/>
          </a:bodyPr>
          <a:lstStyle/>
          <a:p>
            <a:r>
              <a:rPr lang="fr-FR" sz="2800" dirty="0" smtClean="0"/>
              <a:t>Supprimer le reflux saphène</a:t>
            </a:r>
          </a:p>
          <a:p>
            <a:pPr lvl="1"/>
            <a:r>
              <a:rPr lang="fr-FR" sz="2400" dirty="0" err="1" smtClean="0"/>
              <a:t>Crossectomie</a:t>
            </a:r>
            <a:r>
              <a:rPr lang="fr-FR" sz="2400" dirty="0" smtClean="0"/>
              <a:t> + stripping -&gt; radiofréquence</a:t>
            </a:r>
          </a:p>
          <a:p>
            <a:pPr lvl="1"/>
            <a:endParaRPr lang="fr-FR" sz="2400" dirty="0"/>
          </a:p>
          <a:p>
            <a:r>
              <a:rPr lang="fr-FR" sz="2800" dirty="0" err="1" smtClean="0"/>
              <a:t>Phlébectomies</a:t>
            </a:r>
            <a:r>
              <a:rPr lang="fr-FR" sz="2800" dirty="0" smtClean="0"/>
              <a:t> /conservation de la veine saphène</a:t>
            </a:r>
          </a:p>
          <a:p>
            <a:pPr lvl="1"/>
            <a:r>
              <a:rPr lang="fr-FR" sz="2400" dirty="0" smtClean="0"/>
              <a:t>ASVAL* : Ablation Sélective des Varices sous Anesthésie Locale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57201" y="5997104"/>
            <a:ext cx="8111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*METHODE </a:t>
            </a:r>
            <a:r>
              <a:rPr lang="fr-FR" sz="1200" b="1" dirty="0"/>
              <a:t>ASVAL : PRINCIPES, INDICATIONS, </a:t>
            </a:r>
            <a:r>
              <a:rPr lang="fr-FR" sz="1200" b="1" dirty="0" smtClean="0"/>
              <a:t>TECHNIQUE. </a:t>
            </a:r>
            <a:r>
              <a:rPr lang="fr-FR" sz="1200" dirty="0" smtClean="0"/>
              <a:t>PITTALUGA </a:t>
            </a:r>
            <a:r>
              <a:rPr lang="fr-FR" sz="1200" dirty="0"/>
              <a:t>P, CHASTANET </a:t>
            </a:r>
            <a:r>
              <a:rPr lang="fr-FR" sz="1200" dirty="0" smtClean="0"/>
              <a:t>S. 41e </a:t>
            </a:r>
            <a:r>
              <a:rPr lang="fr-FR" sz="1200" dirty="0"/>
              <a:t>Congrès du Collège Français de Pathologie </a:t>
            </a:r>
            <a:r>
              <a:rPr lang="fr-FR" sz="1200" dirty="0" smtClean="0"/>
              <a:t>Vasculaire. Paris</a:t>
            </a:r>
            <a:r>
              <a:rPr lang="fr-FR" sz="1200" dirty="0"/>
              <a:t>, le 16 mars 2007</a:t>
            </a:r>
          </a:p>
        </p:txBody>
      </p:sp>
    </p:spTree>
    <p:extLst>
      <p:ext uri="{BB962C8B-B14F-4D97-AF65-F5344CB8AC3E}">
        <p14:creationId xmlns:p14="http://schemas.microsoft.com/office/powerpoint/2010/main" val="286765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1D6E94"/>
                </a:solidFill>
              </a:rPr>
              <a:t>ASVAL</a:t>
            </a:r>
            <a:endParaRPr lang="fr-FR" sz="3600" dirty="0">
              <a:solidFill>
                <a:srgbClr val="1D6E94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85345"/>
            <a:ext cx="8229600" cy="3508074"/>
          </a:xfrm>
        </p:spPr>
        <p:txBody>
          <a:bodyPr>
            <a:normAutofit/>
          </a:bodyPr>
          <a:lstStyle/>
          <a:p>
            <a:r>
              <a:rPr lang="fr-FR" sz="2400" dirty="0" smtClean="0"/>
              <a:t>Anesthésie locale « potentialisée », infiltration </a:t>
            </a:r>
          </a:p>
          <a:p>
            <a:r>
              <a:rPr lang="fr-FR" sz="2400" dirty="0" smtClean="0"/>
              <a:t>Chirurgie ambulatoire</a:t>
            </a:r>
          </a:p>
          <a:p>
            <a:r>
              <a:rPr lang="fr-FR" sz="2400" dirty="0" smtClean="0"/>
              <a:t>Même geste chirurgical, pratiqué différemment</a:t>
            </a:r>
          </a:p>
          <a:p>
            <a:r>
              <a:rPr lang="fr-FR" sz="2400" dirty="0" smtClean="0"/>
              <a:t>Pas de points (</a:t>
            </a:r>
            <a:r>
              <a:rPr lang="fr-FR" sz="2400" dirty="0" err="1" smtClean="0"/>
              <a:t>stéristrips</a:t>
            </a:r>
            <a:r>
              <a:rPr lang="fr-FR" sz="2400" dirty="0" smtClean="0"/>
              <a:t>)</a:t>
            </a:r>
          </a:p>
          <a:p>
            <a:r>
              <a:rPr lang="fr-FR" sz="2400" dirty="0" smtClean="0"/>
              <a:t>Durée opératoire rallongée, suites accélérées</a:t>
            </a:r>
            <a:endParaRPr lang="fr-FR" sz="2400" dirty="0"/>
          </a:p>
          <a:p>
            <a:endParaRPr lang="fr-FR" sz="2400" dirty="0" smtClean="0"/>
          </a:p>
          <a:p>
            <a:r>
              <a:rPr lang="fr-FR" sz="2400" dirty="0" smtClean="0"/>
              <a:t>Conservation possible de la veine saphène incontinente</a:t>
            </a:r>
          </a:p>
        </p:txBody>
      </p:sp>
      <p:pic>
        <p:nvPicPr>
          <p:cNvPr id="4" name="Image 3" descr="animschema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797" y="1036547"/>
            <a:ext cx="1835003" cy="334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65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1D6E94"/>
                </a:solidFill>
              </a:rPr>
              <a:t>CHIRURGIE UNI OU BILATERALE ?</a:t>
            </a:r>
            <a:endParaRPr lang="fr-FR" sz="3600" dirty="0">
              <a:solidFill>
                <a:srgbClr val="1D6E94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20225"/>
            <a:ext cx="8229600" cy="3508074"/>
          </a:xfrm>
        </p:spPr>
        <p:txBody>
          <a:bodyPr>
            <a:normAutofit/>
          </a:bodyPr>
          <a:lstStyle/>
          <a:p>
            <a:r>
              <a:rPr lang="fr-FR" sz="2800" dirty="0" smtClean="0"/>
              <a:t>Unilatérale +++</a:t>
            </a:r>
          </a:p>
          <a:p>
            <a:pPr lvl="1"/>
            <a:r>
              <a:rPr lang="fr-FR" sz="2400" dirty="0" smtClean="0"/>
              <a:t>Durée opératoire, anesthésie locale</a:t>
            </a:r>
          </a:p>
          <a:p>
            <a:pPr lvl="1"/>
            <a:r>
              <a:rPr lang="fr-FR" sz="2400" dirty="0" smtClean="0"/>
              <a:t>Bilatérale = impotence = moins d’activité = plus d’hématome etc…</a:t>
            </a:r>
          </a:p>
        </p:txBody>
      </p:sp>
      <p:pic>
        <p:nvPicPr>
          <p:cNvPr id="4" name="Image 3" descr="photo 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554" y="3559240"/>
            <a:ext cx="4096788" cy="307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65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1D6E94"/>
                </a:solidFill>
              </a:rPr>
              <a:t>ABLATION DE LA VEINE SAPHENE</a:t>
            </a:r>
            <a:endParaRPr lang="fr-FR" sz="3600" dirty="0">
              <a:solidFill>
                <a:srgbClr val="1D6E94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85345"/>
            <a:ext cx="8229600" cy="3508074"/>
          </a:xfrm>
        </p:spPr>
        <p:txBody>
          <a:bodyPr>
            <a:normAutofit fontScale="92500" lnSpcReduction="10000"/>
          </a:bodyPr>
          <a:lstStyle/>
          <a:p>
            <a:r>
              <a:rPr lang="fr-FR" sz="2800" dirty="0" smtClean="0"/>
              <a:t>Ablation conventionnelle</a:t>
            </a:r>
          </a:p>
          <a:p>
            <a:pPr lvl="1"/>
            <a:r>
              <a:rPr lang="fr-FR" sz="2400" dirty="0" smtClean="0"/>
              <a:t>Abord chirurgical de la crosse</a:t>
            </a:r>
          </a:p>
          <a:p>
            <a:pPr lvl="1"/>
            <a:r>
              <a:rPr lang="fr-FR" sz="2400" dirty="0" smtClean="0"/>
              <a:t>Stripping de la veine saphène</a:t>
            </a:r>
          </a:p>
          <a:p>
            <a:pPr lvl="1"/>
            <a:r>
              <a:rPr lang="fr-FR" sz="2400" dirty="0" smtClean="0"/>
              <a:t>Fermeture</a:t>
            </a:r>
          </a:p>
          <a:p>
            <a:pPr lvl="1"/>
            <a:endParaRPr lang="fr-FR" sz="2400" dirty="0"/>
          </a:p>
          <a:p>
            <a:r>
              <a:rPr lang="fr-FR" sz="2800" dirty="0" smtClean="0"/>
              <a:t>Ablation </a:t>
            </a:r>
            <a:r>
              <a:rPr lang="fr-FR" sz="2800" dirty="0" err="1" smtClean="0"/>
              <a:t>endoluminale</a:t>
            </a:r>
            <a:endParaRPr lang="fr-FR" sz="2800" dirty="0" smtClean="0"/>
          </a:p>
          <a:p>
            <a:pPr lvl="1"/>
            <a:r>
              <a:rPr lang="fr-FR" sz="2400" dirty="0" smtClean="0"/>
              <a:t>Ponction percutanée</a:t>
            </a:r>
          </a:p>
          <a:p>
            <a:pPr lvl="1"/>
            <a:r>
              <a:rPr lang="fr-FR" sz="2400" dirty="0" smtClean="0"/>
              <a:t>Destruction </a:t>
            </a:r>
            <a:r>
              <a:rPr lang="fr-FR" sz="2400" dirty="0" err="1" smtClean="0"/>
              <a:t>endoluminale</a:t>
            </a:r>
            <a:r>
              <a:rPr lang="fr-FR" sz="2400" dirty="0" smtClean="0"/>
              <a:t> par radiofréquence</a:t>
            </a:r>
          </a:p>
          <a:p>
            <a:pPr lvl="1"/>
            <a:r>
              <a:rPr lang="fr-FR" sz="2400" dirty="0" smtClean="0"/>
              <a:t>1 </a:t>
            </a:r>
            <a:r>
              <a:rPr lang="fr-FR" sz="2400" dirty="0" err="1" smtClean="0"/>
              <a:t>stéri-strip</a:t>
            </a:r>
            <a:endParaRPr lang="fr-FR" sz="2400" dirty="0" smtClean="0"/>
          </a:p>
        </p:txBody>
      </p:sp>
    </p:spTree>
    <p:extLst>
      <p:ext uri="{BB962C8B-B14F-4D97-AF65-F5344CB8AC3E}">
        <p14:creationId xmlns:p14="http://schemas.microsoft.com/office/powerpoint/2010/main" val="303733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1D6E94"/>
                </a:solidFill>
              </a:rPr>
              <a:t>STRIPPING SAPHENE</a:t>
            </a:r>
            <a:endParaRPr lang="fr-FR" sz="3600" dirty="0">
              <a:solidFill>
                <a:srgbClr val="1D6E94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85345"/>
            <a:ext cx="8229600" cy="3508074"/>
          </a:xfrm>
        </p:spPr>
        <p:txBody>
          <a:bodyPr>
            <a:normAutofit/>
          </a:bodyPr>
          <a:lstStyle/>
          <a:p>
            <a:r>
              <a:rPr lang="fr-FR" sz="2800" dirty="0" smtClean="0"/>
              <a:t>Anesthésie générale ou péridurale</a:t>
            </a:r>
          </a:p>
          <a:p>
            <a:r>
              <a:rPr lang="fr-FR" sz="2800" dirty="0" smtClean="0"/>
              <a:t>Abord chirurgical, fermeture</a:t>
            </a:r>
          </a:p>
          <a:p>
            <a:r>
              <a:rPr lang="fr-FR" sz="2800" dirty="0" smtClean="0"/>
              <a:t>Hématomes conséquents</a:t>
            </a:r>
          </a:p>
          <a:p>
            <a:r>
              <a:rPr lang="fr-FR" sz="2800" dirty="0" smtClean="0"/>
              <a:t>Soins infirmiers</a:t>
            </a:r>
          </a:p>
          <a:p>
            <a:r>
              <a:rPr lang="fr-FR" sz="2800" dirty="0" smtClean="0"/>
              <a:t>Convalescence</a:t>
            </a:r>
          </a:p>
        </p:txBody>
      </p:sp>
      <p:pic>
        <p:nvPicPr>
          <p:cNvPr id="4" name="Image 3" descr="fleboextraccion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897" b="39445"/>
          <a:stretch/>
        </p:blipFill>
        <p:spPr>
          <a:xfrm>
            <a:off x="5737125" y="3054525"/>
            <a:ext cx="2788273" cy="360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33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249</Words>
  <Application>Microsoft Macintosh PowerPoint</Application>
  <PresentationFormat>Présentation à l'écran (4:3)</PresentationFormat>
  <Paragraphs>90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9" baseType="lpstr">
      <vt:lpstr>Arial</vt:lpstr>
      <vt:lpstr>Calibri</vt:lpstr>
      <vt:lpstr>Mangal</vt:lpstr>
      <vt:lpstr>Thème Office</vt:lpstr>
      <vt:lpstr>PRISE EN CHARGE MINI-INVASIVE DES VARICES PAR RADIOFREQUENCE PERCUTANEE  RADIOFREQUENCE ET METHODE ASVAL</vt:lpstr>
      <vt:lpstr>VARICES DES MEMBRES INFERIEURS</vt:lpstr>
      <vt:lpstr>CHIRURGIE DES VARICES</vt:lpstr>
      <vt:lpstr>VOIES D’AMELIORATION</vt:lpstr>
      <vt:lpstr>EVOLUTION</vt:lpstr>
      <vt:lpstr>ASVAL</vt:lpstr>
      <vt:lpstr>CHIRURGIE UNI OU BILATERALE ?</vt:lpstr>
      <vt:lpstr>ABLATION DE LA VEINE SAPHENE</vt:lpstr>
      <vt:lpstr>STRIPPING SAPHENE</vt:lpstr>
      <vt:lpstr>RADIOFREQUENCE</vt:lpstr>
      <vt:lpstr>RF : TECHNIQUE</vt:lpstr>
      <vt:lpstr>RADIOFREQUENCE : INCONVENIENTS</vt:lpstr>
      <vt:lpstr>COMMENT CHOISIR ?</vt:lpstr>
      <vt:lpstr>AMÉLIORER LES SUITES OPÉRATOIRES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PRISE EN CHARGE MINI-INVASIVE DES VARICES  RADIOFREQUENCE ET METHODE ASVAL</dc:title>
  <dc:creator>Renaud VIDAL</dc:creator>
  <cp:lastModifiedBy>SELARL AYARI-VIDAL</cp:lastModifiedBy>
  <cp:revision>27</cp:revision>
  <dcterms:created xsi:type="dcterms:W3CDTF">2014-05-18T10:49:29Z</dcterms:created>
  <dcterms:modified xsi:type="dcterms:W3CDTF">2016-10-24T17:46:25Z</dcterms:modified>
</cp:coreProperties>
</file>