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76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7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47675-72D4-A142-BE0A-2942764E927E}" type="datetime1">
              <a:rPr lang="fr-FR" smtClean="0"/>
              <a:t>30/01/19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D4D39-171C-7248-A6DB-D47A7B0642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96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4CA2A-F130-8D4B-8537-197720125A49}" type="datetime1">
              <a:rPr lang="fr-FR" smtClean="0"/>
              <a:t>30/01/19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79763-BCFF-0D43-B0E2-CD5EE80BC2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814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79763-BCFF-0D43-B0E2-CD5EE80BC20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57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79763-BCFF-0D43-B0E2-CD5EE80BC20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47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30/01/19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nb-NO" smtClean="0"/>
              <a:t>Dr. Yann Mossler. Pôle Med Sport. 4/2/2019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30/01/19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Dr. Yann Mossler. Pôle Med Sport. 4/2/2019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106-11EE-4A4F-8F9D-FDEB0CA93112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30/01/19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Dr. Yann Mossler. Pôle Med Sport. 4/2/2019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30/01/19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Dr. Yann Mossler. Pôle Med Sport. 4/2/2019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106-11EE-4A4F-8F9D-FDEB0CA93112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30/01/19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Dr. Yann Mossler. Pôle Med Sport. 4/2/2019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106-11EE-4A4F-8F9D-FDEB0CA93112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30/01/19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Dr. Yann Mossler. Pôle Med Sport. 4/2/2019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106-11EE-4A4F-8F9D-FDEB0CA931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30/01/19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Dr. Yann Mossler. Pôle Med Sport. 4/2/2019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106-11EE-4A4F-8F9D-FDEB0CA931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30/01/19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Dr. Yann Mossler. Pôle Med Sport. 4/2/2019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106-11EE-4A4F-8F9D-FDEB0CA93112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30/01/19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Dr. Yann Mossler. Pôle Med Sport. 4/2/2019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106-11EE-4A4F-8F9D-FDEB0CA931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fr-FR" smtClean="0"/>
              <a:t>30/01/19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r>
              <a:rPr kumimoji="0" lang="nb-NO" smtClean="0"/>
              <a:t>Dr. Yann Mossler. Pôle Med Sport. 4/2/2019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30/01/19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Dr. Yann Mossler. Pôle Med Sport. 4/2/2019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106-11EE-4A4F-8F9D-FDEB0CA931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30/01/19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Dr. Yann Mossler. Pôle Med Sport. 4/2/2019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106-11EE-4A4F-8F9D-FDEB0CA931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30/01/19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Dr. Yann Mossler. Pôle Med Sport. 4/2/2019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106-11EE-4A4F-8F9D-FDEB0CA93112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30/01/19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Dr. Yann Mossler. Pôle Med Sport. 4/2/2019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106-11EE-4A4F-8F9D-FDEB0CA93112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30/01/19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Dr. Yann Mossler. Pôle Med Sport. 4/2/2019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106-11EE-4A4F-8F9D-FDEB0CA93112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30/01/19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Dr. Yann Mossler. Pôle Med Sport. 4/2/2019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106-11EE-4A4F-8F9D-FDEB0CA931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smtClean="0"/>
              <a:t>30/01/19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smtClean="0"/>
              <a:t>Dr. Yann Mossler. Pôle Med Sport. 4/2/2019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7DB106-11EE-4A4F-8F9D-FDEB0CA93112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  <p:sldLayoutId id="2147484888" r:id="rId12"/>
    <p:sldLayoutId id="2147484889" r:id="rId13"/>
    <p:sldLayoutId id="2147484890" r:id="rId14"/>
    <p:sldLayoutId id="2147484891" r:id="rId15"/>
    <p:sldLayoutId id="2147484892" r:id="rId16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37024" y="6362700"/>
            <a:ext cx="3712975" cy="365125"/>
          </a:xfrm>
        </p:spPr>
        <p:txBody>
          <a:bodyPr/>
          <a:lstStyle/>
          <a:p>
            <a:pPr algn="ctr"/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  <p:pic>
        <p:nvPicPr>
          <p:cNvPr id="8" name="Image 7" descr="Invita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15" y="328406"/>
            <a:ext cx="5955573" cy="58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JE COURS A JEÛN POUR MAIGRIR</a:t>
            </a:r>
            <a:r>
              <a:rPr lang="is-IS" b="1" dirty="0"/>
              <a:t>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10119"/>
            <a:ext cx="8229600" cy="4001994"/>
          </a:xfrm>
        </p:spPr>
        <p:txBody>
          <a:bodyPr>
            <a:normAutofit fontScale="92500" lnSpcReduction="10000"/>
          </a:bodyPr>
          <a:lstStyle/>
          <a:p>
            <a:r>
              <a:rPr lang="fr-FR" sz="2800" b="1" dirty="0" smtClean="0">
                <a:solidFill>
                  <a:srgbClr val="041427"/>
                </a:solidFill>
              </a:rPr>
              <a:t>Pour bruler des graisses (cycle de </a:t>
            </a:r>
            <a:r>
              <a:rPr lang="fr-FR" sz="2800" b="1" dirty="0" err="1" smtClean="0">
                <a:solidFill>
                  <a:srgbClr val="041427"/>
                </a:solidFill>
              </a:rPr>
              <a:t>krebs</a:t>
            </a:r>
            <a:r>
              <a:rPr lang="fr-FR" sz="2800" b="1" dirty="0" smtClean="0">
                <a:solidFill>
                  <a:srgbClr val="041427"/>
                </a:solidFill>
              </a:rPr>
              <a:t>) :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rgbClr val="041427"/>
                </a:solidFill>
              </a:rPr>
              <a:t>         Soit glucides soit acides aminés !</a:t>
            </a:r>
          </a:p>
          <a:p>
            <a:r>
              <a:rPr lang="fr-FR" sz="2800" b="1" dirty="0" smtClean="0">
                <a:solidFill>
                  <a:srgbClr val="041427"/>
                </a:solidFill>
              </a:rPr>
              <a:t>Donc si manque de glucose on détourne les acides aminés pour faire de l’énergie</a:t>
            </a:r>
          </a:p>
          <a:p>
            <a:r>
              <a:rPr lang="fr-FR" sz="2800" b="1" dirty="0" smtClean="0">
                <a:solidFill>
                  <a:srgbClr val="041427"/>
                </a:solidFill>
              </a:rPr>
              <a:t>Quantité de lipides « brulés » dépend de l’intensité de effort</a:t>
            </a:r>
          </a:p>
          <a:p>
            <a:r>
              <a:rPr lang="fr-FR" sz="2800" b="1" dirty="0" smtClean="0">
                <a:solidFill>
                  <a:srgbClr val="041427"/>
                </a:solidFill>
              </a:rPr>
              <a:t>Si on n’est pas à jeûn , la proportion de lipides brulés reste la même !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61923" y="6347759"/>
            <a:ext cx="3948860" cy="365125"/>
          </a:xfrm>
        </p:spPr>
        <p:txBody>
          <a:bodyPr/>
          <a:lstStyle/>
          <a:p>
            <a:pPr algn="ctr"/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10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JE COURS A JEÛN POUR MAIGRIR</a:t>
            </a:r>
            <a:r>
              <a:rPr lang="is-IS" b="1" dirty="0"/>
              <a:t>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80236"/>
            <a:ext cx="8229600" cy="385258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rgbClr val="041427"/>
                </a:solidFill>
              </a:rPr>
              <a:t>Exemple d’un footing de 1 heure: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41427"/>
                </a:solidFill>
              </a:rPr>
              <a:t>	Coureur </a:t>
            </a:r>
            <a:r>
              <a:rPr lang="fr-FR" b="1" dirty="0" smtClean="0">
                <a:solidFill>
                  <a:srgbClr val="041427"/>
                </a:solidFill>
              </a:rPr>
              <a:t>de 60 </a:t>
            </a:r>
            <a:r>
              <a:rPr lang="fr-FR" b="1" dirty="0" err="1" smtClean="0">
                <a:solidFill>
                  <a:srgbClr val="041427"/>
                </a:solidFill>
              </a:rPr>
              <a:t>kgs</a:t>
            </a:r>
            <a:endParaRPr lang="fr-FR" b="1" dirty="0" smtClean="0">
              <a:solidFill>
                <a:srgbClr val="041427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041427"/>
                </a:solidFill>
              </a:rPr>
              <a:t>	Distance </a:t>
            </a:r>
            <a:r>
              <a:rPr lang="fr-FR" b="1" dirty="0" smtClean="0">
                <a:solidFill>
                  <a:srgbClr val="041427"/>
                </a:solidFill>
              </a:rPr>
              <a:t>de 10 kms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41427"/>
                </a:solidFill>
              </a:rPr>
              <a:t>	Dépense </a:t>
            </a:r>
            <a:r>
              <a:rPr lang="fr-FR" b="1" dirty="0" smtClean="0">
                <a:solidFill>
                  <a:srgbClr val="041427"/>
                </a:solidFill>
              </a:rPr>
              <a:t>1Kcal/Kg/km = 600 Kcal</a:t>
            </a:r>
          </a:p>
          <a:p>
            <a:r>
              <a:rPr lang="fr-FR" b="1" dirty="0" smtClean="0">
                <a:solidFill>
                  <a:srgbClr val="041427"/>
                </a:solidFill>
              </a:rPr>
              <a:t>Conso 40 gr de lipides et </a:t>
            </a:r>
            <a:r>
              <a:rPr lang="is-IS" b="1" dirty="0" smtClean="0">
                <a:solidFill>
                  <a:srgbClr val="041427"/>
                </a:solidFill>
              </a:rPr>
              <a:t>….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41427"/>
                </a:solidFill>
              </a:rPr>
              <a:t>	40 </a:t>
            </a:r>
            <a:r>
              <a:rPr lang="fr-FR" b="1" dirty="0" smtClean="0">
                <a:solidFill>
                  <a:srgbClr val="041427"/>
                </a:solidFill>
              </a:rPr>
              <a:t>gr</a:t>
            </a:r>
            <a:r>
              <a:rPr lang="is-IS" b="1" dirty="0" smtClean="0">
                <a:solidFill>
                  <a:srgbClr val="041427"/>
                </a:solidFill>
              </a:rPr>
              <a:t> glucides 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41427"/>
                </a:solidFill>
              </a:rPr>
              <a:t>S</a:t>
            </a:r>
            <a:r>
              <a:rPr lang="is-IS" b="1" dirty="0" smtClean="0">
                <a:solidFill>
                  <a:srgbClr val="041427"/>
                </a:solidFill>
              </a:rPr>
              <a:t>i pas d’apport de glucides au cours de effort: conso de 20 gr d’acides aminés!!</a:t>
            </a:r>
            <a:endParaRPr lang="fr-FR" b="1" dirty="0" smtClean="0">
              <a:solidFill>
                <a:srgbClr val="041427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41216" y="6332818"/>
            <a:ext cx="3829331" cy="365125"/>
          </a:xfrm>
        </p:spPr>
        <p:txBody>
          <a:bodyPr/>
          <a:lstStyle/>
          <a:p>
            <a:pPr algn="ctr"/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75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JE COURS A JEÛN POUR MAIGRIR</a:t>
            </a:r>
            <a:r>
              <a:rPr lang="is-IS" b="1" dirty="0"/>
              <a:t>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9775" y="2525059"/>
            <a:ext cx="7806578" cy="3831291"/>
          </a:xfrm>
        </p:spPr>
        <p:txBody>
          <a:bodyPr>
            <a:normAutofit lnSpcReduction="10000"/>
          </a:bodyPr>
          <a:lstStyle/>
          <a:p>
            <a:r>
              <a:rPr lang="fr-FR" sz="2400" b="1" dirty="0" smtClean="0">
                <a:solidFill>
                  <a:srgbClr val="041427"/>
                </a:solidFill>
              </a:rPr>
              <a:t>Total : 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041427"/>
                </a:solidFill>
              </a:rPr>
              <a:t>GLUCOSE </a:t>
            </a:r>
            <a:r>
              <a:rPr lang="fr-FR" sz="2400" b="1" u="sng" dirty="0" smtClean="0">
                <a:solidFill>
                  <a:srgbClr val="041427"/>
                </a:solidFill>
              </a:rPr>
              <a:t>indispensable</a:t>
            </a:r>
            <a:r>
              <a:rPr lang="fr-FR" sz="2400" b="1" dirty="0" smtClean="0">
                <a:solidFill>
                  <a:srgbClr val="041427"/>
                </a:solidFill>
              </a:rPr>
              <a:t> pendant effort 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041427"/>
                </a:solidFill>
              </a:rPr>
              <a:t>pour énergie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041427"/>
                </a:solidFill>
              </a:rPr>
              <a:t>Mais aussi rôle fonctionnels: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rgbClr val="041427"/>
                </a:solidFill>
              </a:rPr>
              <a:t>Participe aux fonctions immunitaires (hormones)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rgbClr val="041427"/>
                </a:solidFill>
              </a:rPr>
              <a:t>Participe neutralisation radicaux libres (stress oxydatif)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75647" y="6356350"/>
            <a:ext cx="4412037" cy="365125"/>
          </a:xfrm>
        </p:spPr>
        <p:txBody>
          <a:bodyPr/>
          <a:lstStyle/>
          <a:p>
            <a:pPr algn="ctr"/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13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3-J’AI UNE « TENDINITE »</a:t>
            </a:r>
            <a:r>
              <a:rPr lang="is-IS" b="1" dirty="0" smtClean="0"/>
              <a:t>…</a:t>
            </a:r>
            <a:endParaRPr lang="fr-FR" b="1" dirty="0"/>
          </a:p>
        </p:txBody>
      </p:sp>
      <p:pic>
        <p:nvPicPr>
          <p:cNvPr id="6" name="Espace réservé du contenu 5" descr="9782407011452_1_7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023" r="-6730" b="-1103"/>
          <a:stretch/>
        </p:blipFill>
        <p:spPr>
          <a:xfrm>
            <a:off x="2510118" y="1334965"/>
            <a:ext cx="4144404" cy="5239151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08942" y="6492875"/>
            <a:ext cx="3545448" cy="365125"/>
          </a:xfrm>
        </p:spPr>
        <p:txBody>
          <a:bodyPr/>
          <a:lstStyle/>
          <a:p>
            <a:pPr algn="ctr"/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89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J’AI UNE « TENDINITE »</a:t>
            </a:r>
            <a:r>
              <a:rPr lang="is-IS" b="1" dirty="0"/>
              <a:t>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40000"/>
            <a:ext cx="7945439" cy="3571969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041427"/>
                </a:solidFill>
              </a:rPr>
              <a:t>Douleur </a:t>
            </a:r>
            <a:r>
              <a:rPr lang="fr-FR" sz="2800" b="1" dirty="0" smtClean="0">
                <a:solidFill>
                  <a:srgbClr val="041427"/>
                </a:solidFill>
              </a:rPr>
              <a:t>tendon = </a:t>
            </a:r>
            <a:r>
              <a:rPr lang="fr-FR" sz="2800" b="1" dirty="0" smtClean="0">
                <a:solidFill>
                  <a:srgbClr val="041427"/>
                </a:solidFill>
              </a:rPr>
              <a:t>inflammation / lésion ??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rgbClr val="041427"/>
                </a:solidFill>
              </a:rPr>
              <a:t>                NON !</a:t>
            </a:r>
            <a:r>
              <a:rPr lang="fr-FR" sz="2800" b="1" dirty="0" smtClean="0">
                <a:solidFill>
                  <a:srgbClr val="041427"/>
                </a:solidFill>
              </a:rPr>
              <a:t>!</a:t>
            </a:r>
          </a:p>
          <a:p>
            <a:pPr marL="0" indent="0">
              <a:buNone/>
            </a:pPr>
            <a:endParaRPr lang="fr-FR" sz="2800" b="1" dirty="0" smtClean="0">
              <a:solidFill>
                <a:srgbClr val="041427"/>
              </a:solidFill>
            </a:endParaRPr>
          </a:p>
          <a:p>
            <a:r>
              <a:rPr lang="fr-FR" sz="2800" b="1" dirty="0" smtClean="0">
                <a:solidFill>
                  <a:srgbClr val="041427"/>
                </a:solidFill>
              </a:rPr>
              <a:t>Douleur =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rgbClr val="041427"/>
                </a:solidFill>
              </a:rPr>
              <a:t>   Dysfonction</a:t>
            </a:r>
            <a:endParaRPr lang="fr-FR" sz="2800" b="1" dirty="0">
              <a:solidFill>
                <a:srgbClr val="041427"/>
              </a:solidFill>
            </a:endParaRPr>
          </a:p>
        </p:txBody>
      </p:sp>
      <p:pic>
        <p:nvPicPr>
          <p:cNvPr id="4" name="Image 3" descr="migraine-douleur-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57" y="3314911"/>
            <a:ext cx="4592451" cy="3041439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29646" y="6356350"/>
            <a:ext cx="3904037" cy="365125"/>
          </a:xfrm>
        </p:spPr>
        <p:txBody>
          <a:bodyPr/>
          <a:lstStyle/>
          <a:p>
            <a:pPr algn="ctr"/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94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J’AI UNE « TENDINITE »</a:t>
            </a:r>
            <a:r>
              <a:rPr lang="is-IS" b="1" dirty="0"/>
              <a:t>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40000"/>
            <a:ext cx="8358093" cy="392952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41427"/>
                </a:solidFill>
              </a:rPr>
              <a:t>Soit douleur fonctionnelle isolée</a:t>
            </a:r>
            <a:r>
              <a:rPr lang="fr-FR" sz="3200" b="1" dirty="0" smtClean="0">
                <a:solidFill>
                  <a:srgbClr val="041427"/>
                </a:solidFill>
              </a:rPr>
              <a:t>:</a:t>
            </a:r>
            <a:endParaRPr lang="fr-FR" sz="3200" b="1" dirty="0" smtClean="0">
              <a:solidFill>
                <a:srgbClr val="041427"/>
              </a:solidFill>
            </a:endParaRPr>
          </a:p>
          <a:p>
            <a:pPr marL="0" indent="0">
              <a:buNone/>
            </a:pPr>
            <a:r>
              <a:rPr lang="fr-FR" sz="3200" b="1" dirty="0" smtClean="0">
                <a:solidFill>
                  <a:srgbClr val="041427"/>
                </a:solidFill>
              </a:rPr>
              <a:t>- Périostite</a:t>
            </a:r>
            <a:r>
              <a:rPr lang="fr-FR" sz="3200" b="1" dirty="0" smtClean="0">
                <a:solidFill>
                  <a:srgbClr val="041427"/>
                </a:solidFill>
              </a:rPr>
              <a:t>, syndrome de l’essuie-glace, tendinite patte d’oie, syndrome pyramidal</a:t>
            </a:r>
            <a:r>
              <a:rPr lang="is-IS" sz="3200" b="1" dirty="0" smtClean="0">
                <a:solidFill>
                  <a:srgbClr val="041427"/>
                </a:solidFill>
              </a:rPr>
              <a:t>…</a:t>
            </a:r>
            <a:endParaRPr lang="is-IS" sz="3200" b="1" dirty="0" smtClean="0">
              <a:solidFill>
                <a:srgbClr val="041427"/>
              </a:solidFill>
            </a:endParaRPr>
          </a:p>
          <a:p>
            <a:pPr marL="0" indent="0">
              <a:buNone/>
            </a:pPr>
            <a:r>
              <a:rPr lang="is-IS" sz="3200" b="1" dirty="0" smtClean="0">
                <a:solidFill>
                  <a:srgbClr val="041427"/>
                </a:solidFill>
              </a:rPr>
              <a:t>- Echographie </a:t>
            </a:r>
            <a:r>
              <a:rPr lang="is-IS" sz="3200" b="1" dirty="0" smtClean="0">
                <a:solidFill>
                  <a:srgbClr val="041427"/>
                </a:solidFill>
              </a:rPr>
              <a:t>normale, IRM normale, scintigraphie normale...</a:t>
            </a:r>
          </a:p>
          <a:p>
            <a:pPr marL="0" indent="0">
              <a:buNone/>
            </a:pPr>
            <a:endParaRPr lang="is-IS" sz="3200" b="1" dirty="0" smtClean="0">
              <a:solidFill>
                <a:srgbClr val="041427"/>
              </a:solidFill>
            </a:endParaRPr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75647" y="6356350"/>
            <a:ext cx="4426978" cy="365125"/>
          </a:xfrm>
        </p:spPr>
        <p:txBody>
          <a:bodyPr/>
          <a:lstStyle/>
          <a:p>
            <a:pPr algn="ctr"/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25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J’AI UNE « TENDINITE »</a:t>
            </a:r>
            <a:r>
              <a:rPr lang="is-IS" b="1" dirty="0"/>
              <a:t>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706" y="2366683"/>
            <a:ext cx="8358094" cy="3267169"/>
          </a:xfrm>
        </p:spPr>
        <p:txBody>
          <a:bodyPr/>
          <a:lstStyle/>
          <a:p>
            <a:r>
              <a:rPr lang="fr-FR" sz="2400" b="1" dirty="0">
                <a:solidFill>
                  <a:srgbClr val="041427"/>
                </a:solidFill>
              </a:rPr>
              <a:t>Soit </a:t>
            </a:r>
            <a:r>
              <a:rPr lang="fr-FR" sz="2400" b="1" dirty="0" smtClean="0">
                <a:solidFill>
                  <a:srgbClr val="041427"/>
                </a:solidFill>
              </a:rPr>
              <a:t>douleur avec lésion </a:t>
            </a:r>
            <a:r>
              <a:rPr lang="fr-FR" sz="2400" b="1" dirty="0">
                <a:solidFill>
                  <a:srgbClr val="041427"/>
                </a:solidFill>
              </a:rPr>
              <a:t>secondaire à</a:t>
            </a:r>
            <a:r>
              <a:rPr lang="is-IS" sz="2400" b="1" dirty="0" smtClean="0">
                <a:solidFill>
                  <a:srgbClr val="041427"/>
                </a:solidFill>
              </a:rPr>
              <a:t>…1 </a:t>
            </a:r>
            <a:r>
              <a:rPr lang="is-IS" sz="2400" b="1" dirty="0">
                <a:solidFill>
                  <a:srgbClr val="041427"/>
                </a:solidFill>
              </a:rPr>
              <a:t>dysfonction !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41427"/>
                </a:solidFill>
              </a:rPr>
              <a:t>L</a:t>
            </a:r>
            <a:r>
              <a:rPr lang="is-IS" sz="2400" b="1" dirty="0">
                <a:solidFill>
                  <a:srgbClr val="041427"/>
                </a:solidFill>
              </a:rPr>
              <a:t>esion = tendinopathie =  fibres tendineuses dégénératives de mauvaise qualité</a:t>
            </a:r>
            <a:endParaRPr lang="fr-FR" sz="2400" b="1" dirty="0">
              <a:solidFill>
                <a:srgbClr val="041427"/>
              </a:solidFill>
            </a:endParaRPr>
          </a:p>
          <a:p>
            <a:endParaRPr lang="fr-FR" dirty="0"/>
          </a:p>
        </p:txBody>
      </p:sp>
      <p:pic>
        <p:nvPicPr>
          <p:cNvPr id="4" name="Image 3" descr="achillenodu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59" y="3770567"/>
            <a:ext cx="5617881" cy="2914489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49176" y="6538912"/>
            <a:ext cx="3664978" cy="365125"/>
          </a:xfrm>
        </p:spPr>
        <p:txBody>
          <a:bodyPr/>
          <a:lstStyle/>
          <a:p>
            <a:pPr algn="ctr"/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29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J’AI UNE « TENDINITE »</a:t>
            </a:r>
            <a:r>
              <a:rPr lang="is-IS" b="1" dirty="0"/>
              <a:t>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6598" y="2247153"/>
            <a:ext cx="8613402" cy="3267169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41427"/>
                </a:solidFill>
              </a:rPr>
              <a:t>« inflammation » est le phénomène physiologique de cicatrisation</a:t>
            </a:r>
            <a:r>
              <a:rPr lang="is-IS" sz="2400" b="1" dirty="0" smtClean="0">
                <a:solidFill>
                  <a:srgbClr val="041427"/>
                </a:solidFill>
              </a:rPr>
              <a:t>…</a:t>
            </a:r>
            <a:endParaRPr lang="fr-FR" sz="2400" b="1" dirty="0" smtClean="0">
              <a:solidFill>
                <a:srgbClr val="041427"/>
              </a:solidFill>
            </a:endParaRPr>
          </a:p>
          <a:p>
            <a:r>
              <a:rPr lang="fr-FR" sz="2400" b="1" dirty="0" smtClean="0">
                <a:solidFill>
                  <a:srgbClr val="041427"/>
                </a:solidFill>
              </a:rPr>
              <a:t>Donc: anti-inflammatoires empêchent la cicatrisation !!</a:t>
            </a:r>
          </a:p>
        </p:txBody>
      </p:sp>
      <p:pic>
        <p:nvPicPr>
          <p:cNvPr id="4" name="Image 3" descr="Wait-wh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56" y="3737340"/>
            <a:ext cx="4016886" cy="261901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30823" y="6458884"/>
            <a:ext cx="4516625" cy="365125"/>
          </a:xfrm>
        </p:spPr>
        <p:txBody>
          <a:bodyPr/>
          <a:lstStyle/>
          <a:p>
            <a:pPr algn="ctr"/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95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J’AI UNE « TENDINITE »</a:t>
            </a:r>
            <a:r>
              <a:rPr lang="is-IS" b="1" dirty="0"/>
              <a:t>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10118"/>
            <a:ext cx="8229600" cy="3780117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041427"/>
                </a:solidFill>
              </a:rPr>
              <a:t>Pour favoriser cicatrisation tissu </a:t>
            </a:r>
            <a:r>
              <a:rPr lang="fr-FR" sz="2800" b="1" dirty="0" smtClean="0">
                <a:solidFill>
                  <a:srgbClr val="041427"/>
                </a:solidFill>
              </a:rPr>
              <a:t>lésé :</a:t>
            </a:r>
            <a:endParaRPr lang="fr-FR" sz="2800" b="1" dirty="0">
              <a:solidFill>
                <a:srgbClr val="041427"/>
              </a:solidFill>
            </a:endParaRPr>
          </a:p>
          <a:p>
            <a:pPr lvl="1">
              <a:buFontTx/>
              <a:buChar char="-"/>
            </a:pPr>
            <a:r>
              <a:rPr lang="fr-FR" b="1" dirty="0">
                <a:solidFill>
                  <a:srgbClr val="041427"/>
                </a:solidFill>
              </a:rPr>
              <a:t>Massages Transverses Profonds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rgbClr val="041427"/>
                </a:solidFill>
              </a:rPr>
              <a:t>Ondes De Choc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rgbClr val="041427"/>
                </a:solidFill>
              </a:rPr>
              <a:t>PRP: </a:t>
            </a:r>
            <a:r>
              <a:rPr lang="fr-FR" b="1" dirty="0" smtClean="0">
                <a:solidFill>
                  <a:srgbClr val="041427"/>
                </a:solidFill>
              </a:rPr>
              <a:t>Plasma Riche </a:t>
            </a:r>
            <a:r>
              <a:rPr lang="fr-FR" b="1" dirty="0">
                <a:solidFill>
                  <a:srgbClr val="041427"/>
                </a:solidFill>
              </a:rPr>
              <a:t>en </a:t>
            </a:r>
            <a:r>
              <a:rPr lang="fr-FR" b="1" dirty="0" smtClean="0">
                <a:solidFill>
                  <a:srgbClr val="041427"/>
                </a:solidFill>
              </a:rPr>
              <a:t>Plaquettes</a:t>
            </a:r>
            <a:endParaRPr lang="fr-FR" b="1" dirty="0" smtClean="0">
              <a:solidFill>
                <a:srgbClr val="041427"/>
              </a:solidFill>
            </a:endParaRPr>
          </a:p>
          <a:p>
            <a:r>
              <a:rPr lang="fr-FR" sz="2800" b="1" dirty="0" smtClean="0">
                <a:solidFill>
                  <a:srgbClr val="041427"/>
                </a:solidFill>
              </a:rPr>
              <a:t>Restaurer fonction globale ++</a:t>
            </a:r>
            <a:r>
              <a:rPr lang="fr-FR" sz="2800" b="1" dirty="0" smtClean="0">
                <a:solidFill>
                  <a:srgbClr val="041427"/>
                </a:solidFill>
              </a:rPr>
              <a:t>+ :</a:t>
            </a:r>
            <a:endParaRPr lang="fr-FR" sz="2800" b="1" dirty="0" smtClean="0">
              <a:solidFill>
                <a:srgbClr val="041427"/>
              </a:solidFill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rgbClr val="041427"/>
                </a:solidFill>
              </a:rPr>
              <a:t>	</a:t>
            </a:r>
            <a:r>
              <a:rPr lang="fr-FR" sz="2000" b="1" dirty="0" err="1" smtClean="0">
                <a:solidFill>
                  <a:srgbClr val="041427"/>
                </a:solidFill>
              </a:rPr>
              <a:t>Therapie</a:t>
            </a:r>
            <a:r>
              <a:rPr lang="fr-FR" sz="2000" b="1" dirty="0" smtClean="0">
                <a:solidFill>
                  <a:srgbClr val="041427"/>
                </a:solidFill>
              </a:rPr>
              <a:t> </a:t>
            </a:r>
            <a:r>
              <a:rPr lang="fr-FR" sz="2000" b="1" dirty="0" smtClean="0">
                <a:solidFill>
                  <a:srgbClr val="041427"/>
                </a:solidFill>
              </a:rPr>
              <a:t>manuelle, posture, podologie,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rgbClr val="041427"/>
                </a:solidFill>
              </a:rPr>
              <a:t>	</a:t>
            </a:r>
            <a:r>
              <a:rPr lang="fr-FR" sz="2000" b="1" dirty="0" err="1" smtClean="0">
                <a:solidFill>
                  <a:srgbClr val="041427"/>
                </a:solidFill>
              </a:rPr>
              <a:t>Micronutrition</a:t>
            </a:r>
            <a:r>
              <a:rPr lang="is-IS" sz="2000" b="1" dirty="0" smtClean="0">
                <a:solidFill>
                  <a:srgbClr val="041427"/>
                </a:solidFill>
              </a:rPr>
              <a:t>…</a:t>
            </a:r>
            <a:endParaRPr lang="fr-FR" sz="2000" b="1" dirty="0">
              <a:solidFill>
                <a:srgbClr val="041427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29157" y="6377641"/>
            <a:ext cx="3904037" cy="365125"/>
          </a:xfrm>
        </p:spPr>
        <p:txBody>
          <a:bodyPr/>
          <a:lstStyle/>
          <a:p>
            <a:pPr algn="ctr"/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098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35412"/>
            <a:ext cx="8373035" cy="3989107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41427"/>
                </a:solidFill>
              </a:rPr>
              <a:t>Objectif de tout sportif: atteindre un niveau satisfaisant de performance sans compromettre sa santé</a:t>
            </a:r>
          </a:p>
          <a:p>
            <a:r>
              <a:rPr lang="fr-FR" b="1" dirty="0" smtClean="0">
                <a:solidFill>
                  <a:srgbClr val="041427"/>
                </a:solidFill>
              </a:rPr>
              <a:t>Progression passe par des adaptations aux efforts :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041427"/>
                </a:solidFill>
              </a:rPr>
              <a:t>Adaptation physiologique </a:t>
            </a:r>
            <a:r>
              <a:rPr lang="fr-FR" b="1" dirty="0" smtClean="0">
                <a:solidFill>
                  <a:srgbClr val="041427"/>
                </a:solidFill>
              </a:rPr>
              <a:t>résulte de </a:t>
            </a:r>
            <a:r>
              <a:rPr lang="fr-FR" b="1" dirty="0" err="1" smtClean="0">
                <a:solidFill>
                  <a:srgbClr val="041427"/>
                </a:solidFill>
              </a:rPr>
              <a:t>micro-lésions</a:t>
            </a:r>
            <a:r>
              <a:rPr lang="fr-FR" b="1" dirty="0" smtClean="0">
                <a:solidFill>
                  <a:srgbClr val="041427"/>
                </a:solidFill>
              </a:rPr>
              <a:t> tissulaires, inflammation locale, réparation et finalement récupération </a:t>
            </a:r>
          </a:p>
          <a:p>
            <a:r>
              <a:rPr lang="fr-FR" b="1" dirty="0" smtClean="0">
                <a:solidFill>
                  <a:srgbClr val="041427"/>
                </a:solidFill>
              </a:rPr>
              <a:t>En cas de charge d’entrainement excessive, de stress, de déficits nutritionnels, carence sommeil, troubles posturaux</a:t>
            </a:r>
            <a:r>
              <a:rPr lang="is-IS" b="1" dirty="0" smtClean="0">
                <a:solidFill>
                  <a:srgbClr val="041427"/>
                </a:solidFill>
              </a:rPr>
              <a:t>… peut apparaitre une </a:t>
            </a:r>
            <a:r>
              <a:rPr lang="is-IS" b="1" u="sng" dirty="0" smtClean="0">
                <a:solidFill>
                  <a:srgbClr val="041427"/>
                </a:solidFill>
              </a:rPr>
              <a:t>désadaptation</a:t>
            </a:r>
            <a:r>
              <a:rPr lang="is-IS" b="1" dirty="0" smtClean="0">
                <a:solidFill>
                  <a:srgbClr val="041427"/>
                </a:solidFill>
              </a:rPr>
              <a:t> à l’entrainement et le début des blessures...</a:t>
            </a:r>
            <a:endParaRPr lang="fr-FR" b="1" dirty="0">
              <a:solidFill>
                <a:srgbClr val="041427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59529" y="6424519"/>
            <a:ext cx="3829331" cy="365125"/>
          </a:xfrm>
        </p:spPr>
        <p:txBody>
          <a:bodyPr/>
          <a:lstStyle/>
          <a:p>
            <a:pPr algn="ctr"/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511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3883" y="378981"/>
            <a:ext cx="8665882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LEGENDES </a:t>
            </a:r>
            <a:r>
              <a:rPr lang="fr-FR" dirty="0" smtClean="0"/>
              <a:t>URBAINES </a:t>
            </a:r>
            <a:r>
              <a:rPr lang="fr-FR" dirty="0" smtClean="0"/>
              <a:t>ET RUNNING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7359" y="6359430"/>
            <a:ext cx="3313112" cy="365125"/>
          </a:xfrm>
        </p:spPr>
        <p:txBody>
          <a:bodyPr/>
          <a:lstStyle/>
          <a:p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  <p:pic>
        <p:nvPicPr>
          <p:cNvPr id="5" name="Image 4" descr="titre-les-grands-mythe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70" y="1849007"/>
            <a:ext cx="7223539" cy="407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3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MERCI DE VOTRE ATTENTION !</a:t>
            </a:r>
            <a:endParaRPr lang="fr-FR" b="1" dirty="0"/>
          </a:p>
        </p:txBody>
      </p:sp>
      <p:pic>
        <p:nvPicPr>
          <p:cNvPr id="6" name="Espace réservé du contenu 5" descr="003935i75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t="30224" r="15809" b="27999"/>
          <a:stretch/>
        </p:blipFill>
        <p:spPr>
          <a:xfrm>
            <a:off x="0" y="3198065"/>
            <a:ext cx="5059083" cy="1642875"/>
          </a:xfrm>
        </p:spPr>
      </p:pic>
      <p:pic>
        <p:nvPicPr>
          <p:cNvPr id="7" name="Image 6" descr="logo seu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16" y="3198065"/>
            <a:ext cx="3712351" cy="146423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92982" y="6356350"/>
            <a:ext cx="4128154" cy="365125"/>
          </a:xfrm>
        </p:spPr>
        <p:txBody>
          <a:bodyPr/>
          <a:lstStyle/>
          <a:p>
            <a:pPr algn="ctr"/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259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LEGENDES UBAINES ET RUNNING</a:t>
            </a:r>
            <a:endParaRPr lang="fr-FR" b="1" dirty="0"/>
          </a:p>
        </p:txBody>
      </p:sp>
      <p:pic>
        <p:nvPicPr>
          <p:cNvPr id="4" name="Espace réservé du contenu 3" descr="Les-mythes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t="401" b="-1506"/>
          <a:stretch/>
        </p:blipFill>
        <p:spPr>
          <a:xfrm>
            <a:off x="328706" y="345141"/>
            <a:ext cx="8516470" cy="5874184"/>
          </a:xfrm>
        </p:spPr>
      </p:pic>
      <p:sp>
        <p:nvSpPr>
          <p:cNvPr id="5" name="ZoneTexte 4"/>
          <p:cNvSpPr txBox="1"/>
          <p:nvPr/>
        </p:nvSpPr>
        <p:spPr>
          <a:xfrm>
            <a:off x="457200" y="1270363"/>
            <a:ext cx="4265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1-</a:t>
            </a:r>
            <a:r>
              <a:rPr lang="fr-FR" sz="2400" b="1" dirty="0" smtClean="0">
                <a:solidFill>
                  <a:schemeClr val="bg1"/>
                </a:solidFill>
              </a:rPr>
              <a:t>COURIR ABIME LES GENOUX</a:t>
            </a:r>
            <a:r>
              <a:rPr lang="is-IS" sz="2400" b="1" dirty="0" smtClean="0">
                <a:solidFill>
                  <a:schemeClr val="bg1"/>
                </a:solidFill>
              </a:rPr>
              <a:t>…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8706" y="3535845"/>
            <a:ext cx="494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2-JE COURS A JEUN POUR MAIGRIR</a:t>
            </a:r>
            <a:r>
              <a:rPr lang="is-IS" sz="2400" b="1" dirty="0" smtClean="0">
                <a:solidFill>
                  <a:schemeClr val="bg1"/>
                </a:solidFill>
              </a:rPr>
              <a:t>…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28706" y="4889500"/>
            <a:ext cx="4265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3-« J’AI DES TENDINITES »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402639" y="6240616"/>
            <a:ext cx="4382154" cy="365125"/>
          </a:xfrm>
        </p:spPr>
        <p:txBody>
          <a:bodyPr/>
          <a:lstStyle/>
          <a:p>
            <a:pPr algn="ctr"/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425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1 - COURIR </a:t>
            </a:r>
            <a:r>
              <a:rPr lang="fr-FR" b="1" dirty="0" smtClean="0"/>
              <a:t>ABIME LES GENOUX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9775" y="2450354"/>
            <a:ext cx="7662864" cy="358691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41427"/>
                </a:solidFill>
              </a:rPr>
              <a:t>SI JE COURS TROP JE VAIS AVOIR DE L’ARTHROSE AUX GENOUX ??</a:t>
            </a:r>
          </a:p>
          <a:p>
            <a:pPr marL="0" indent="0">
              <a:buNone/>
            </a:pPr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5" name="Image 4" descr="arthrose-genou-cartil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9290"/>
            <a:ext cx="9144000" cy="2647267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08452" y="6356350"/>
            <a:ext cx="3784507" cy="365125"/>
          </a:xfrm>
        </p:spPr>
        <p:txBody>
          <a:bodyPr/>
          <a:lstStyle/>
          <a:p>
            <a:pPr algn="ctr"/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666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COURIR ABIME LES GENOUX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35412"/>
            <a:ext cx="8229599" cy="3989294"/>
          </a:xfrm>
        </p:spPr>
        <p:txBody>
          <a:bodyPr>
            <a:normAutofit lnSpcReduction="10000"/>
          </a:bodyPr>
          <a:lstStyle/>
          <a:p>
            <a:r>
              <a:rPr lang="fr-FR" sz="2800" b="1" dirty="0" err="1" smtClean="0">
                <a:solidFill>
                  <a:srgbClr val="041427"/>
                </a:solidFill>
              </a:rPr>
              <a:t>Stanford</a:t>
            </a:r>
            <a:r>
              <a:rPr lang="fr-FR" sz="2800" b="1" dirty="0" smtClean="0">
                <a:solidFill>
                  <a:srgbClr val="041427"/>
                </a:solidFill>
              </a:rPr>
              <a:t> 2008 : moins arthrose chez groupe de coureurs de +50 ans que chez sédentaires</a:t>
            </a:r>
          </a:p>
          <a:p>
            <a:r>
              <a:rPr lang="fr-FR" sz="2800" b="1" dirty="0" smtClean="0">
                <a:solidFill>
                  <a:srgbClr val="041427"/>
                </a:solidFill>
              </a:rPr>
              <a:t>Etude autrichienne 2012 : IRM genoux à 10 ans intervalle chez marathoniens : pas de modification du cartilage</a:t>
            </a:r>
          </a:p>
          <a:p>
            <a:r>
              <a:rPr lang="fr-FR" sz="2800" b="1" dirty="0" smtClean="0">
                <a:solidFill>
                  <a:srgbClr val="041427"/>
                </a:solidFill>
              </a:rPr>
              <a:t>2016 étude américaine: 30 min de course à pied diminue concentration de cytokines pro-inflammatoire dans le liquide articulaire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85999" y="6616885"/>
            <a:ext cx="4591331" cy="147357"/>
          </a:xfrm>
        </p:spPr>
        <p:txBody>
          <a:bodyPr/>
          <a:lstStyle/>
          <a:p>
            <a:pPr algn="ctr"/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26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COURIR ABIME LES GENOUX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220" y="2187387"/>
            <a:ext cx="7662864" cy="3267169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41427"/>
                </a:solidFill>
              </a:rPr>
              <a:t>ALORS POURQUOI </a:t>
            </a:r>
            <a:r>
              <a:rPr lang="is-IS" sz="2400" b="1" dirty="0" smtClean="0">
                <a:solidFill>
                  <a:srgbClr val="041427"/>
                </a:solidFill>
              </a:rPr>
              <a:t>…</a:t>
            </a:r>
            <a:endParaRPr lang="fr-FR" sz="2400" b="1" dirty="0">
              <a:solidFill>
                <a:srgbClr val="041427"/>
              </a:solidFill>
            </a:endParaRPr>
          </a:p>
        </p:txBody>
      </p:sp>
      <p:pic>
        <p:nvPicPr>
          <p:cNvPr id="4" name="Image 3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" y="2643225"/>
            <a:ext cx="6851790" cy="385413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32687" y="6492875"/>
            <a:ext cx="4501684" cy="365125"/>
          </a:xfrm>
        </p:spPr>
        <p:txBody>
          <a:bodyPr/>
          <a:lstStyle/>
          <a:p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35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COURIR ABIME LES GENOUX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29647"/>
            <a:ext cx="7945439" cy="3658347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041427"/>
                </a:solidFill>
              </a:rPr>
              <a:t>FACTEURS TECHNIQUES</a:t>
            </a:r>
          </a:p>
          <a:p>
            <a:r>
              <a:rPr lang="fr-FR" sz="2400" b="1" dirty="0" smtClean="0">
                <a:solidFill>
                  <a:srgbClr val="041427"/>
                </a:solidFill>
              </a:rPr>
              <a:t>MATERIEL</a:t>
            </a:r>
          </a:p>
          <a:p>
            <a:r>
              <a:rPr lang="fr-FR" sz="2400" b="1" dirty="0" smtClean="0">
                <a:solidFill>
                  <a:srgbClr val="041427"/>
                </a:solidFill>
              </a:rPr>
              <a:t>PLANNIFICATION ENTRAINEMENT</a:t>
            </a:r>
          </a:p>
          <a:p>
            <a:r>
              <a:rPr lang="fr-FR" sz="2400" b="1" dirty="0" smtClean="0">
                <a:solidFill>
                  <a:srgbClr val="041427"/>
                </a:solidFill>
              </a:rPr>
              <a:t>POSTURAL ++++</a:t>
            </a:r>
          </a:p>
          <a:p>
            <a:r>
              <a:rPr lang="fr-FR" sz="2400" b="1" dirty="0" smtClean="0">
                <a:solidFill>
                  <a:srgbClr val="041427"/>
                </a:solidFill>
              </a:rPr>
              <a:t>BIO-PHYSIOLOGIE : SOMMEIL, RECUPERATION, ALIMENTATION, STRESS, INFECTIONS, CARENCES</a:t>
            </a:r>
            <a:r>
              <a:rPr lang="is-IS" sz="2400" b="1" dirty="0" smtClean="0">
                <a:solidFill>
                  <a:srgbClr val="041427"/>
                </a:solidFill>
              </a:rPr>
              <a:t>…</a:t>
            </a:r>
            <a:endParaRPr lang="fr-FR" sz="2400" b="1" dirty="0" smtClean="0">
              <a:solidFill>
                <a:srgbClr val="041427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166471" y="6287994"/>
            <a:ext cx="4860272" cy="365125"/>
          </a:xfrm>
        </p:spPr>
        <p:txBody>
          <a:bodyPr/>
          <a:lstStyle/>
          <a:p>
            <a:pPr algn="ctr"/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72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353" y="345141"/>
            <a:ext cx="86360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2-JE COURS A JEÛN POUR MAIGRIR</a:t>
            </a:r>
            <a:r>
              <a:rPr lang="is-IS" b="1" dirty="0" smtClean="0"/>
              <a:t>…</a:t>
            </a:r>
            <a:endParaRPr lang="fr-FR" b="1" dirty="0"/>
          </a:p>
        </p:txBody>
      </p:sp>
      <p:pic>
        <p:nvPicPr>
          <p:cNvPr id="4" name="Espace réservé du contenu 3" descr="ForrestGump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" b="828"/>
          <a:stretch/>
        </p:blipFill>
        <p:spPr>
          <a:xfrm>
            <a:off x="1015999" y="2291270"/>
            <a:ext cx="6549933" cy="4065080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36100" y="6356350"/>
            <a:ext cx="4232742" cy="365125"/>
          </a:xfrm>
        </p:spPr>
        <p:txBody>
          <a:bodyPr/>
          <a:lstStyle/>
          <a:p>
            <a:pPr algn="ctr"/>
            <a:r>
              <a:rPr lang="nb-NO" dirty="0" smtClean="0"/>
              <a:t>Dr. Yann Mossler. </a:t>
            </a:r>
            <a:r>
              <a:rPr lang="nb-NO" dirty="0" err="1" smtClean="0"/>
              <a:t>Pôle</a:t>
            </a:r>
            <a:r>
              <a:rPr lang="nb-NO" dirty="0" smtClean="0"/>
              <a:t> Med Sport. 4/2/2019</a:t>
            </a:r>
            <a:endParaRPr lang="fr-FR" dirty="0"/>
          </a:p>
        </p:txBody>
      </p:sp>
      <p:sp>
        <p:nvSpPr>
          <p:cNvPr id="6" name="Bulle ronde 5"/>
          <p:cNvSpPr/>
          <p:nvPr/>
        </p:nvSpPr>
        <p:spPr>
          <a:xfrm>
            <a:off x="821765" y="1775800"/>
            <a:ext cx="5109882" cy="762000"/>
          </a:xfrm>
          <a:prstGeom prst="wedgeEllipseCallout">
            <a:avLst>
              <a:gd name="adj1" fmla="val -14264"/>
              <a:gd name="adj2" fmla="val 12720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4142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Bonne ou mauvaise idée ??....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4142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436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JE COURS A JEÛN POUR MAIGRIR</a:t>
            </a:r>
            <a:r>
              <a:rPr lang="is-IS" b="1" dirty="0"/>
              <a:t>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65294"/>
            <a:ext cx="8229600" cy="3660869"/>
          </a:xfrm>
        </p:spPr>
        <p:txBody>
          <a:bodyPr/>
          <a:lstStyle/>
          <a:p>
            <a:r>
              <a:rPr lang="fr-FR" b="1" dirty="0" smtClean="0">
                <a:solidFill>
                  <a:schemeClr val="bg2">
                    <a:lumMod val="10000"/>
                  </a:schemeClr>
                </a:solidFill>
              </a:rPr>
              <a:t>Postulat : ne pas manger, notamment des sucres, pour utiliser les lipides</a:t>
            </a:r>
          </a:p>
          <a:p>
            <a:r>
              <a:rPr lang="fr-FR" b="1" dirty="0" smtClean="0">
                <a:solidFill>
                  <a:srgbClr val="041427"/>
                </a:solidFill>
              </a:rPr>
              <a:t>« Rappels » de physio:</a:t>
            </a:r>
            <a:endParaRPr lang="fr-FR" b="1" dirty="0">
              <a:solidFill>
                <a:srgbClr val="041427"/>
              </a:solidFill>
            </a:endParaRPr>
          </a:p>
        </p:txBody>
      </p:sp>
      <p:pic>
        <p:nvPicPr>
          <p:cNvPr id="4" name="Image 3" descr="slid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36" y="3017181"/>
            <a:ext cx="4879090" cy="36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4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èse">
  <a:themeElements>
    <a:clrScheme name="Genè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ès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ès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Genèse.thmx</Template>
  <TotalTime>1285</TotalTime>
  <Words>740</Words>
  <Application>Microsoft Macintosh PowerPoint</Application>
  <PresentationFormat>Présentation à l'écran (4:3)</PresentationFormat>
  <Paragraphs>103</Paragraphs>
  <Slides>20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Genèse</vt:lpstr>
      <vt:lpstr>Présentation PowerPoint</vt:lpstr>
      <vt:lpstr>LEGENDES URBAINES ET RUNNING</vt:lpstr>
      <vt:lpstr>LEGENDES UBAINES ET RUNNING</vt:lpstr>
      <vt:lpstr>1 - COURIR ABIME LES GENOUX ?</vt:lpstr>
      <vt:lpstr>COURIR ABIME LES GENOUX ?</vt:lpstr>
      <vt:lpstr>COURIR ABIME LES GENOUX ?</vt:lpstr>
      <vt:lpstr>COURIR ABIME LES GENOUX ?</vt:lpstr>
      <vt:lpstr>2-JE COURS A JEÛN POUR MAIGRIR…</vt:lpstr>
      <vt:lpstr>JE COURS A JEÛN POUR MAIGRIR…</vt:lpstr>
      <vt:lpstr>JE COURS A JEÛN POUR MAIGRIR…</vt:lpstr>
      <vt:lpstr>JE COURS A JEÛN POUR MAIGRIR…</vt:lpstr>
      <vt:lpstr>JE COURS A JEÛN POUR MAIGRIR…</vt:lpstr>
      <vt:lpstr>3-J’AI UNE « TENDINITE »…</vt:lpstr>
      <vt:lpstr>J’AI UNE « TENDINITE »…</vt:lpstr>
      <vt:lpstr>J’AI UNE « TENDINITE »…</vt:lpstr>
      <vt:lpstr>J’AI UNE « TENDINITE »…</vt:lpstr>
      <vt:lpstr>J’AI UNE « TENDINITE »…</vt:lpstr>
      <vt:lpstr>J’AI UNE « TENDINITE »…</vt:lpstr>
      <vt:lpstr>CONCLUSION</vt:lpstr>
      <vt:lpstr>MERCI DE VOTRE ATTENTION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LEGENDES UBAINES ET RUNNING</dc:title>
  <dc:creator>mossler yann</dc:creator>
  <cp:lastModifiedBy>mossler yann</cp:lastModifiedBy>
  <cp:revision>59</cp:revision>
  <dcterms:created xsi:type="dcterms:W3CDTF">2019-01-28T19:31:29Z</dcterms:created>
  <dcterms:modified xsi:type="dcterms:W3CDTF">2019-01-30T20:49:50Z</dcterms:modified>
</cp:coreProperties>
</file>