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0" r:id="rId7"/>
    <p:sldId id="267" r:id="rId8"/>
    <p:sldId id="271" r:id="rId9"/>
    <p:sldId id="268" r:id="rId10"/>
    <p:sldId id="269" r:id="rId11"/>
    <p:sldId id="260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7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3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1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3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5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6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6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79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8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E2A3-4351-FD41-9177-A95189CFC246}" type="datetimeFigureOut">
              <a:rPr lang="fr-FR" smtClean="0"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175C-CE44-4642-A4F1-A9FDC22B48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72249"/>
            <a:ext cx="7772400" cy="2828201"/>
          </a:xfrm>
        </p:spPr>
        <p:txBody>
          <a:bodyPr>
            <a:normAutofit fontScale="90000"/>
          </a:bodyPr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PLACE DE LA MEDECINE MANUELLE-OSTEOPATHIE DANS LA PRISE EN CHARGE DES TROUBLES MUSCULO-SQUELETTIQUES (TMS)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/>
              <a:t>Dr Yann Mossler</a:t>
            </a:r>
          </a:p>
          <a:p>
            <a:r>
              <a:rPr lang="fr-FR" sz="2000" dirty="0" smtClean="0"/>
              <a:t>Pôle Med Sport </a:t>
            </a:r>
          </a:p>
          <a:p>
            <a:endParaRPr lang="fr-FR" sz="2000" dirty="0"/>
          </a:p>
          <a:p>
            <a:r>
              <a:rPr lang="fr-FR" sz="2000" dirty="0" smtClean="0"/>
              <a:t>Journée de la Société de Médecine du Travail PACA</a:t>
            </a:r>
          </a:p>
          <a:p>
            <a:r>
              <a:rPr lang="fr-FR" sz="2000" dirty="0" smtClean="0"/>
              <a:t>26/09/2017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310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Au terme de l’examen : </a:t>
            </a:r>
          </a:p>
          <a:p>
            <a:pPr lvl="1"/>
            <a:r>
              <a:rPr lang="fr-FR" dirty="0" smtClean="0"/>
              <a:t>Bonhomme </a:t>
            </a:r>
            <a:r>
              <a:rPr lang="fr-FR" dirty="0" err="1" smtClean="0"/>
              <a:t>Marsman</a:t>
            </a:r>
            <a:r>
              <a:rPr lang="fr-FR" dirty="0" smtClean="0"/>
              <a:t> =</a:t>
            </a:r>
          </a:p>
          <a:p>
            <a:pPr marL="457200" lvl="1" indent="0">
              <a:buNone/>
            </a:pPr>
            <a:r>
              <a:rPr lang="fr-FR" dirty="0" smtClean="0"/>
              <a:t> Bilan postural physiologique dynamique </a:t>
            </a:r>
          </a:p>
          <a:p>
            <a:pPr lvl="1"/>
            <a:r>
              <a:rPr lang="fr-FR" dirty="0" err="1" smtClean="0"/>
              <a:t>Status</a:t>
            </a:r>
            <a:r>
              <a:rPr lang="fr-FR" dirty="0" smtClean="0"/>
              <a:t> </a:t>
            </a:r>
            <a:r>
              <a:rPr lang="fr-FR" dirty="0" err="1" smtClean="0"/>
              <a:t>praesens</a:t>
            </a:r>
            <a:endParaRPr lang="fr-FR" dirty="0" smtClean="0"/>
          </a:p>
          <a:p>
            <a:pPr lvl="1"/>
            <a:endParaRPr lang="fr-FR" dirty="0" smtClean="0"/>
          </a:p>
          <a:p>
            <a:pPr marL="571500" indent="-514350"/>
            <a:r>
              <a:rPr lang="fr-FR" dirty="0" smtClean="0"/>
              <a:t>Conséquences:</a:t>
            </a:r>
          </a:p>
          <a:p>
            <a:pPr marL="57150" indent="0">
              <a:buNone/>
            </a:pPr>
            <a:r>
              <a:rPr lang="fr-FR" dirty="0" smtClean="0"/>
              <a:t>-Diagnostic, traitement ,</a:t>
            </a:r>
          </a:p>
          <a:p>
            <a:pPr marL="57150" indent="0">
              <a:buNone/>
            </a:pPr>
            <a:r>
              <a:rPr lang="fr-FR" dirty="0" smtClean="0"/>
              <a:t> prévention</a:t>
            </a:r>
            <a:r>
              <a:rPr lang="is-IS" dirty="0" smtClean="0"/>
              <a:t>…</a:t>
            </a:r>
            <a:endParaRPr lang="fr-FR" dirty="0" smtClean="0"/>
          </a:p>
          <a:p>
            <a:pPr marL="57150" indent="0">
              <a:buNone/>
            </a:pPr>
            <a:r>
              <a:rPr lang="fr-FR" dirty="0" smtClean="0"/>
              <a:t>-Adaptation du geste sportif</a:t>
            </a:r>
          </a:p>
          <a:p>
            <a:pPr marL="57150" indent="0">
              <a:buNone/>
            </a:pPr>
            <a:r>
              <a:rPr lang="fr-FR" dirty="0" smtClean="0"/>
              <a:t>-Adaptation du geste</a:t>
            </a:r>
          </a:p>
          <a:p>
            <a:pPr marL="57150" indent="0">
              <a:buNone/>
            </a:pPr>
            <a:r>
              <a:rPr lang="fr-FR" dirty="0" smtClean="0"/>
              <a:t> professionnel !</a:t>
            </a:r>
          </a:p>
          <a:p>
            <a:endParaRPr lang="fr-FR" dirty="0"/>
          </a:p>
        </p:txBody>
      </p:sp>
      <p:pic>
        <p:nvPicPr>
          <p:cNvPr id="4" name="Image 3" descr="20170924_2218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1260" y="2050887"/>
            <a:ext cx="5065988" cy="3799491"/>
          </a:xfrm>
          <a:prstGeom prst="rect">
            <a:avLst/>
          </a:prstGeom>
        </p:spPr>
      </p:pic>
      <p:pic>
        <p:nvPicPr>
          <p:cNvPr id="5" name="Image 4" descr="38567652-hoge-schop-sterke-sportvrouw-toont-haar-hoge-trap-in-een-boks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107" y="1276518"/>
            <a:ext cx="5022086" cy="3336898"/>
          </a:xfrm>
          <a:prstGeom prst="rect">
            <a:avLst/>
          </a:prstGeom>
        </p:spPr>
      </p:pic>
      <p:pic>
        <p:nvPicPr>
          <p:cNvPr id="6" name="Image 5" descr="le-caissier-apporte-la-modification-116544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14" y="1090425"/>
            <a:ext cx="5445964" cy="40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7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Douleur = lésion ???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Lésion = douleur ???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Localisation douleur :</a:t>
            </a:r>
          </a:p>
          <a:p>
            <a:pPr marL="0" indent="0">
              <a:buNone/>
            </a:pPr>
            <a:r>
              <a:rPr lang="fr-FR" dirty="0" smtClean="0"/>
              <a:t>-Lésion </a:t>
            </a:r>
            <a:r>
              <a:rPr lang="fr-FR" dirty="0" smtClean="0"/>
              <a:t>(</a:t>
            </a:r>
            <a:r>
              <a:rPr lang="fr-FR" dirty="0" err="1" smtClean="0"/>
              <a:t>ex:entorse</a:t>
            </a:r>
            <a:r>
              <a:rPr lang="fr-FR" dirty="0" smtClean="0"/>
              <a:t>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-douleurs projetées: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-rapportée?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-référée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79" y="1417638"/>
            <a:ext cx="3819770" cy="2541883"/>
          </a:xfrm>
          <a:prstGeom prst="rect">
            <a:avLst/>
          </a:prstGeom>
        </p:spPr>
      </p:pic>
      <p:pic>
        <p:nvPicPr>
          <p:cNvPr id="5" name="Image 4" descr="sc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36" y="1224461"/>
            <a:ext cx="3834270" cy="4385049"/>
          </a:xfrm>
          <a:prstGeom prst="rect">
            <a:avLst/>
          </a:prstGeom>
        </p:spPr>
      </p:pic>
      <p:pic>
        <p:nvPicPr>
          <p:cNvPr id="6" name="Image 5" descr="arthrose-lombaire-DP-sagitalle_cl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36" y="1034874"/>
            <a:ext cx="3586472" cy="58231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56926" y="1210209"/>
            <a:ext cx="454652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Douleur référée:</a:t>
            </a:r>
          </a:p>
          <a:p>
            <a:r>
              <a:rPr lang="fr-FR" sz="2400" dirty="0" smtClean="0"/>
              <a:t>Siège dans un territoire qui n’est ni radiculaire ni tronculaire mais métamérique.</a:t>
            </a:r>
          </a:p>
          <a:p>
            <a:r>
              <a:rPr lang="fr-FR" sz="2400" dirty="0" smtClean="0"/>
              <a:t>Elle est l’expression des influx nociceptifs issus d’une ou plusieurs structures dont l’innervation est de même niveau métamérique que le territoire où s’exprime cette douleur . Exemple : IDM et bras gauche. Vésicule biliaire et épaule . Muscle, articulations</a:t>
            </a:r>
            <a:r>
              <a:rPr lang="is-IS" sz="2400" dirty="0" smtClean="0"/>
              <a:t>…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50843" y="1224461"/>
            <a:ext cx="400608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Douleur rapportée:</a:t>
            </a:r>
          </a:p>
          <a:p>
            <a:r>
              <a:rPr lang="fr-FR" sz="2400" dirty="0" smtClean="0"/>
              <a:t>Atteinte de fibres nerveuses.</a:t>
            </a:r>
          </a:p>
          <a:p>
            <a:r>
              <a:rPr lang="fr-FR" sz="2400" dirty="0" smtClean="0"/>
              <a:t>Irradie strictement dans le territoire radiculaire ou </a:t>
            </a:r>
            <a:r>
              <a:rPr lang="fr-FR" sz="2400" smtClean="0"/>
              <a:t>tronculaire. ex</a:t>
            </a:r>
            <a:r>
              <a:rPr lang="fr-FR" sz="2400" dirty="0" smtClean="0"/>
              <a:t>: sciatique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6560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: DOULEUR antérieure d’épaule:</a:t>
            </a:r>
          </a:p>
          <a:p>
            <a:pPr marL="0" indent="0">
              <a:buNone/>
            </a:pPr>
            <a:r>
              <a:rPr lang="fr-FR" dirty="0" smtClean="0"/>
              <a:t>Conflit?  </a:t>
            </a:r>
            <a:r>
              <a:rPr lang="fr-FR" dirty="0" err="1" smtClean="0"/>
              <a:t>Tendinopathie</a:t>
            </a:r>
            <a:r>
              <a:rPr lang="fr-FR" dirty="0" smtClean="0"/>
              <a:t>? bursite? Calcification?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Epaule = 5 articulations </a:t>
            </a:r>
            <a:r>
              <a:rPr lang="is-IS" dirty="0" smtClean="0"/>
              <a:t>…et le reste</a:t>
            </a:r>
          </a:p>
          <a:p>
            <a:endParaRPr lang="is-IS" dirty="0" smtClean="0"/>
          </a:p>
          <a:p>
            <a:r>
              <a:rPr lang="fr-FR" dirty="0" smtClean="0"/>
              <a:t>G</a:t>
            </a:r>
            <a:r>
              <a:rPr lang="is-IS" dirty="0" smtClean="0"/>
              <a:t>leno-humérale:     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7" y="4368800"/>
            <a:ext cx="4013200" cy="2032000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>
            <a:off x="3793067" y="4476835"/>
            <a:ext cx="16764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91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types d’étiologie lésionnelle:</a:t>
            </a:r>
          </a:p>
          <a:p>
            <a:pPr lvl="1"/>
            <a:r>
              <a:rPr lang="fr-FR" dirty="0" smtClean="0"/>
              <a:t>Traumatique</a:t>
            </a:r>
          </a:p>
          <a:p>
            <a:pPr lvl="1"/>
            <a:r>
              <a:rPr lang="fr-FR" dirty="0" smtClean="0"/>
              <a:t>Sur-utilisation</a:t>
            </a:r>
          </a:p>
          <a:p>
            <a:pPr lvl="1"/>
            <a:r>
              <a:rPr lang="fr-FR" dirty="0" smtClean="0"/>
              <a:t>Surmenage postural : +++</a:t>
            </a:r>
          </a:p>
          <a:p>
            <a:pPr marL="914400" lvl="2" indent="0">
              <a:buNone/>
            </a:pPr>
            <a:r>
              <a:rPr lang="fr-FR" dirty="0" smtClean="0"/>
              <a:t>Limitation mouvement préférentiel</a:t>
            </a:r>
          </a:p>
          <a:p>
            <a:pPr marL="914400" lvl="2" indent="0">
              <a:buNone/>
            </a:pPr>
            <a:r>
              <a:rPr lang="fr-FR" dirty="0" smtClean="0"/>
              <a:t>Surcharge sur d’autres segments</a:t>
            </a:r>
          </a:p>
          <a:p>
            <a:pPr marL="914400" lvl="2" indent="0">
              <a:buNone/>
            </a:pPr>
            <a:r>
              <a:rPr lang="fr-FR" dirty="0" smtClean="0"/>
              <a:t>Lésions: tendons, disques, articulations</a:t>
            </a:r>
            <a:r>
              <a:rPr lang="is-IS" dirty="0" smtClean="0"/>
              <a:t>…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19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Traitements: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Pas/peu de lésions anatomiques :</a:t>
            </a:r>
          </a:p>
          <a:p>
            <a:pPr marL="457200" lvl="1" indent="0">
              <a:buNone/>
            </a:pPr>
            <a:r>
              <a:rPr lang="fr-FR" dirty="0" smtClean="0"/>
              <a:t>Traitement fonctionnel par </a:t>
            </a:r>
            <a:r>
              <a:rPr lang="fr-FR" dirty="0" err="1" smtClean="0"/>
              <a:t>therapies</a:t>
            </a:r>
            <a:r>
              <a:rPr lang="fr-FR" dirty="0" smtClean="0"/>
              <a:t> manuelles / rééducation / auto exercices / sport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 lésions coiffe: </a:t>
            </a:r>
          </a:p>
          <a:p>
            <a:pPr marL="457200" lvl="1" indent="0">
              <a:buNone/>
            </a:pPr>
            <a:r>
              <a:rPr lang="fr-FR" dirty="0" smtClean="0"/>
              <a:t>Traitement fonctionnel PLUS traitement local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93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309" y="12493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 smtClean="0"/>
              <a:t>				</a:t>
            </a:r>
            <a:r>
              <a:rPr lang="fr-FR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Merci 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6000" dirty="0" err="1" smtClean="0">
                <a:solidFill>
                  <a:srgbClr val="3366FF"/>
                </a:solidFill>
              </a:rPr>
              <a:t>www.pole-med-sport.fr</a:t>
            </a:r>
            <a:endParaRPr lang="fr-FR" sz="6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Définition </a:t>
            </a:r>
            <a:r>
              <a:rPr lang="fr-FR" u="sng" dirty="0" smtClean="0">
                <a:solidFill>
                  <a:srgbClr val="3366FF"/>
                </a:solidFill>
              </a:rPr>
              <a:t>TMS</a:t>
            </a:r>
            <a:r>
              <a:rPr lang="fr-FR" u="sng" dirty="0" smtClean="0"/>
              <a:t> d’après CPAM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Les TMS résultent d’un déséquilibre entre les capacités physiques du corps et  les sollicitations et contraintes auxquelles il est exposé</a:t>
            </a:r>
          </a:p>
          <a:p>
            <a:endParaRPr lang="fr-FR" dirty="0"/>
          </a:p>
        </p:txBody>
      </p:sp>
      <p:pic>
        <p:nvPicPr>
          <p:cNvPr id="4" name="Image 3" descr="facteurs-individuels-favorisant-t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3783741"/>
            <a:ext cx="6190343" cy="30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800" u="sng" dirty="0" smtClean="0"/>
              <a:t>Définition </a:t>
            </a:r>
            <a:r>
              <a:rPr lang="fr-FR" sz="3800" u="sng" dirty="0" smtClean="0">
                <a:solidFill>
                  <a:srgbClr val="3366FF"/>
                </a:solidFill>
              </a:rPr>
              <a:t>Médecine Manuelle-Ostéopathie</a:t>
            </a:r>
            <a:r>
              <a:rPr lang="fr-FR" sz="3800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Thérapie manuelle pratiquée par médecin.</a:t>
            </a:r>
          </a:p>
          <a:p>
            <a:pPr marL="0" indent="0">
              <a:buNone/>
            </a:pPr>
            <a:r>
              <a:rPr lang="fr-FR" dirty="0" smtClean="0"/>
              <a:t>Diagnostiquer, Traiter , Prévenir </a:t>
            </a:r>
            <a:r>
              <a:rPr lang="fr-FR" dirty="0" smtClean="0"/>
              <a:t>les troubles </a:t>
            </a:r>
            <a:r>
              <a:rPr lang="fr-FR" dirty="0" smtClean="0"/>
              <a:t>de l’appareil locomoteur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Nombreuses techniques:</a:t>
            </a:r>
          </a:p>
          <a:p>
            <a:pPr lvl="1"/>
            <a:r>
              <a:rPr lang="fr-FR" dirty="0" err="1" smtClean="0"/>
              <a:t>Thrust</a:t>
            </a:r>
            <a:r>
              <a:rPr lang="fr-FR" dirty="0" smtClean="0"/>
              <a:t> (manipulation forcée), Jones,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  <a:r>
              <a:rPr lang="fr-FR" dirty="0" err="1" smtClean="0"/>
              <a:t>myotensif</a:t>
            </a:r>
            <a:r>
              <a:rPr lang="fr-FR" dirty="0" smtClean="0"/>
              <a:t>, </a:t>
            </a:r>
            <a:r>
              <a:rPr lang="fr-FR" dirty="0" err="1" smtClean="0"/>
              <a:t>Travell</a:t>
            </a:r>
            <a:r>
              <a:rPr lang="fr-FR" dirty="0" smtClean="0"/>
              <a:t>, </a:t>
            </a:r>
            <a:r>
              <a:rPr lang="fr-FR" dirty="0" err="1" smtClean="0"/>
              <a:t>Moneron</a:t>
            </a:r>
            <a:r>
              <a:rPr lang="fr-FR" dirty="0" smtClean="0"/>
              <a:t>,</a:t>
            </a:r>
          </a:p>
          <a:p>
            <a:pPr marL="457200" lvl="1" indent="0">
              <a:buNone/>
            </a:pPr>
            <a:r>
              <a:rPr lang="fr-FR" dirty="0" smtClean="0"/>
              <a:t> pression ischémique, </a:t>
            </a:r>
            <a:r>
              <a:rPr lang="fr-FR" dirty="0" err="1" smtClean="0"/>
              <a:t>etc</a:t>
            </a:r>
            <a:r>
              <a:rPr lang="is-IS" dirty="0" smtClean="0"/>
              <a:t>…</a:t>
            </a:r>
          </a:p>
          <a:p>
            <a:r>
              <a:rPr lang="fr-FR" dirty="0" smtClean="0"/>
              <a:t>1 but:</a:t>
            </a:r>
          </a:p>
          <a:p>
            <a:pPr lvl="1"/>
            <a:r>
              <a:rPr lang="fr-FR" b="1" u="sng" dirty="0" smtClean="0">
                <a:solidFill>
                  <a:srgbClr val="008000"/>
                </a:solidFill>
              </a:rPr>
              <a:t>La mobilité</a:t>
            </a:r>
            <a:r>
              <a:rPr lang="fr-FR" dirty="0" smtClean="0">
                <a:solidFill>
                  <a:srgbClr val="008000"/>
                </a:solidFill>
              </a:rPr>
              <a:t>       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60" y="3410857"/>
            <a:ext cx="2274711" cy="3302000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>
            <a:off x="2921000" y="5402121"/>
            <a:ext cx="39551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7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Définition Méthode </a:t>
            </a:r>
            <a:r>
              <a:rPr lang="fr-FR" b="1" u="sng" dirty="0" err="1" smtClean="0">
                <a:solidFill>
                  <a:srgbClr val="3366FF"/>
                </a:solidFill>
              </a:rPr>
              <a:t>Marsman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-Mécanique des masses</a:t>
            </a:r>
          </a:p>
          <a:p>
            <a:pPr marL="0" indent="0">
              <a:buNone/>
            </a:pPr>
            <a:r>
              <a:rPr lang="fr-FR" dirty="0"/>
              <a:t>b</a:t>
            </a:r>
            <a:r>
              <a:rPr lang="fr-FR" dirty="0" smtClean="0"/>
              <a:t>-Shift</a:t>
            </a:r>
          </a:p>
          <a:p>
            <a:pPr marL="0" indent="0">
              <a:buNone/>
            </a:pPr>
            <a:r>
              <a:rPr lang="fr-FR" dirty="0"/>
              <a:t>c</a:t>
            </a:r>
            <a:r>
              <a:rPr lang="fr-FR" dirty="0" smtClean="0"/>
              <a:t>-Unités </a:t>
            </a:r>
            <a:r>
              <a:rPr lang="fr-FR" dirty="0" smtClean="0"/>
              <a:t>fonct</a:t>
            </a:r>
            <a:r>
              <a:rPr lang="fr-FR" dirty="0" smtClean="0"/>
              <a:t>ions</a:t>
            </a:r>
            <a:endParaRPr lang="fr-FR" dirty="0" smtClean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008000"/>
                </a:solidFill>
              </a:rPr>
              <a:t>d-Asymétrie</a:t>
            </a:r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-Cadrans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dsc_1197_al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14" y="2831086"/>
            <a:ext cx="4867267" cy="3650450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>
            <a:off x="2793999" y="4059550"/>
            <a:ext cx="228600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5584"/>
          </a:xfrm>
        </p:spPr>
        <p:txBody>
          <a:bodyPr>
            <a:normAutofit fontScale="92500" lnSpcReduction="10000"/>
          </a:bodyPr>
          <a:lstStyle/>
          <a:p>
            <a:r>
              <a:rPr lang="fr-FR" sz="3500" u="sng" dirty="0"/>
              <a:t>a</a:t>
            </a:r>
            <a:r>
              <a:rPr lang="fr-FR" sz="3500" u="sng" dirty="0" smtClean="0"/>
              <a:t>-Mécanique des masses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Mouvement est un changement de forme</a:t>
            </a:r>
          </a:p>
          <a:p>
            <a:pPr marL="0" indent="0">
              <a:buNone/>
            </a:pPr>
            <a:r>
              <a:rPr lang="fr-FR" dirty="0" smtClean="0"/>
              <a:t> d’une </a:t>
            </a:r>
            <a:r>
              <a:rPr lang="fr-FR" dirty="0" smtClean="0"/>
              <a:t>masse.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Compression masse d’un </a:t>
            </a:r>
            <a:r>
              <a:rPr lang="fr-FR" dirty="0" smtClean="0"/>
              <a:t>coté</a:t>
            </a:r>
            <a:r>
              <a:rPr lang="fr-FR" dirty="0"/>
              <a:t>;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expansion de l’autre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500" dirty="0" smtClean="0"/>
              <a:t>Mouvement = </a:t>
            </a:r>
            <a:r>
              <a:rPr lang="fr-FR" sz="3500" b="1" u="sng" dirty="0" smtClean="0">
                <a:solidFill>
                  <a:srgbClr val="008000"/>
                </a:solidFill>
              </a:rPr>
              <a:t>compression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depositphotos_31521041-stock-illustration-elastic-metal-spring-v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8931">
            <a:off x="6142490" y="3350599"/>
            <a:ext cx="3356429" cy="3356429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>
            <a:off x="5461004" y="4731152"/>
            <a:ext cx="150585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fr-FR" sz="3500" u="sng" dirty="0"/>
              <a:t>b</a:t>
            </a:r>
            <a:r>
              <a:rPr lang="fr-FR" sz="3500" u="sng" dirty="0" smtClean="0"/>
              <a:t>-Shift =</a:t>
            </a:r>
            <a:r>
              <a:rPr lang="fr-FR" dirty="0" smtClean="0"/>
              <a:t> </a:t>
            </a:r>
            <a:r>
              <a:rPr lang="fr-FR" sz="3600" dirty="0" smtClean="0"/>
              <a:t>mouvement résultant du </a:t>
            </a:r>
            <a:r>
              <a:rPr lang="fr-FR" dirty="0" smtClean="0"/>
              <a:t>déplacement de la masse dans la convexité</a:t>
            </a:r>
          </a:p>
          <a:p>
            <a:pPr marL="57150" indent="0">
              <a:buNone/>
            </a:pPr>
            <a:r>
              <a:rPr lang="fr-FR" dirty="0" smtClean="0"/>
              <a:t>Toutes les parties de la masse</a:t>
            </a:r>
          </a:p>
          <a:p>
            <a:pPr marL="57150" indent="0">
              <a:buNone/>
            </a:pPr>
            <a:r>
              <a:rPr lang="fr-FR" dirty="0" smtClean="0"/>
              <a:t>(peau , muscles, viscères</a:t>
            </a:r>
            <a:r>
              <a:rPr lang="is-IS" dirty="0" smtClean="0"/>
              <a:t>…)</a:t>
            </a:r>
          </a:p>
          <a:p>
            <a:pPr marL="57150" indent="0">
              <a:buNone/>
            </a:pPr>
            <a:r>
              <a:rPr lang="fr-FR" dirty="0" smtClean="0"/>
              <a:t> se déplacent pour </a:t>
            </a:r>
            <a:r>
              <a:rPr lang="fr-FR" dirty="0" err="1" smtClean="0"/>
              <a:t>etre</a:t>
            </a:r>
            <a:r>
              <a:rPr lang="fr-FR" dirty="0" smtClean="0"/>
              <a:t> en</a:t>
            </a:r>
          </a:p>
          <a:p>
            <a:pPr marL="57150" indent="0">
              <a:buNone/>
            </a:pPr>
            <a:r>
              <a:rPr lang="fr-FR" dirty="0" smtClean="0"/>
              <a:t>harmonie avec la masse totale</a:t>
            </a:r>
          </a:p>
          <a:p>
            <a:pPr marL="57150" indent="0">
              <a:buNone/>
            </a:pPr>
            <a:r>
              <a:rPr lang="fr-FR" b="1" dirty="0" smtClean="0"/>
              <a:t>Corollaire</a:t>
            </a:r>
            <a:r>
              <a:rPr lang="fr-FR" dirty="0" smtClean="0"/>
              <a:t>:</a:t>
            </a:r>
          </a:p>
          <a:p>
            <a:pPr marL="57150" indent="0">
              <a:buNone/>
            </a:pPr>
            <a:r>
              <a:rPr lang="fr-FR" dirty="0" smtClean="0"/>
              <a:t>pour un faire le mouvement </a:t>
            </a:r>
          </a:p>
          <a:p>
            <a:pPr marL="57150" indent="0">
              <a:buNone/>
            </a:pPr>
            <a:r>
              <a:rPr lang="fr-FR" dirty="0" smtClean="0"/>
              <a:t>aucune partie ne doit être fixée</a:t>
            </a:r>
            <a:endParaRPr lang="fr-FR" sz="3600" dirty="0" smtClean="0"/>
          </a:p>
          <a:p>
            <a:endParaRPr lang="fr-FR" dirty="0"/>
          </a:p>
        </p:txBody>
      </p:sp>
      <p:pic>
        <p:nvPicPr>
          <p:cNvPr id="4" name="Image 3" descr="paroilombI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4" y="2612572"/>
            <a:ext cx="3791856" cy="3011714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19316990">
            <a:off x="6311173" y="3626124"/>
            <a:ext cx="238346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fr-FR" u="sng" dirty="0" smtClean="0"/>
              <a:t>C- 6 Unités de fonction de masse </a:t>
            </a:r>
            <a:r>
              <a:rPr lang="fr-FR" dirty="0" smtClean="0"/>
              <a:t>: </a:t>
            </a:r>
          </a:p>
          <a:p>
            <a:pPr marL="57150" indent="0">
              <a:buNone/>
            </a:pPr>
            <a:r>
              <a:rPr lang="fr-FR" dirty="0" smtClean="0"/>
              <a:t>-C0C2</a:t>
            </a:r>
          </a:p>
          <a:p>
            <a:pPr marL="57150" indent="0">
              <a:buNone/>
            </a:pPr>
            <a:r>
              <a:rPr lang="fr-FR" dirty="0" smtClean="0"/>
              <a:t>-C3C5</a:t>
            </a:r>
          </a:p>
          <a:p>
            <a:pPr marL="57150" indent="0">
              <a:buNone/>
            </a:pPr>
            <a:r>
              <a:rPr lang="fr-FR" dirty="0" smtClean="0"/>
              <a:t>-C6T1</a:t>
            </a:r>
          </a:p>
          <a:p>
            <a:pPr marL="57150" indent="0">
              <a:buNone/>
            </a:pPr>
            <a:r>
              <a:rPr lang="fr-FR" dirty="0" smtClean="0"/>
              <a:t>-T2T6</a:t>
            </a:r>
          </a:p>
          <a:p>
            <a:pPr marL="57150" indent="0">
              <a:buNone/>
            </a:pPr>
            <a:r>
              <a:rPr lang="fr-FR" dirty="0" smtClean="0"/>
              <a:t>-T7T12</a:t>
            </a:r>
          </a:p>
          <a:p>
            <a:pPr marL="57150" indent="0">
              <a:buNone/>
            </a:pPr>
            <a:r>
              <a:rPr lang="fr-FR" dirty="0" smtClean="0"/>
              <a:t>-L1bassin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homme-colonne-vertebrale-bass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21" y="2322286"/>
            <a:ext cx="1841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209"/>
            <a:ext cx="8229600" cy="1143000"/>
          </a:xfrm>
        </p:spPr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fr-FR" u="sng" dirty="0"/>
              <a:t>d</a:t>
            </a:r>
            <a:r>
              <a:rPr lang="fr-FR" u="sng" dirty="0" smtClean="0"/>
              <a:t>-Mouvement préférentiel</a:t>
            </a:r>
            <a:r>
              <a:rPr lang="fr-FR" dirty="0" smtClean="0"/>
              <a:t>:</a:t>
            </a:r>
          </a:p>
          <a:p>
            <a:pPr marL="57150" indent="0">
              <a:buNone/>
            </a:pPr>
            <a:r>
              <a:rPr lang="fr-FR" dirty="0" smtClean="0"/>
              <a:t>Déplacement de la masse</a:t>
            </a:r>
          </a:p>
          <a:p>
            <a:pPr marL="57150" indent="0">
              <a:buNone/>
            </a:pPr>
            <a:r>
              <a:rPr lang="fr-FR" dirty="0" smtClean="0"/>
              <a:t> est</a:t>
            </a:r>
            <a:r>
              <a:rPr lang="is-IS" dirty="0" smtClean="0"/>
              <a:t>…</a:t>
            </a:r>
            <a:endParaRPr lang="fr-FR" dirty="0" smtClean="0"/>
          </a:p>
          <a:p>
            <a:pPr marL="5715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8000"/>
                </a:solidFill>
              </a:rPr>
              <a:t>ASYMETRIQUE !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4938095" y="4336143"/>
            <a:ext cx="28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3" name="Image 12" descr="o87vy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79" y="1218067"/>
            <a:ext cx="3810000" cy="5080000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624286" y="4517571"/>
            <a:ext cx="2539999" cy="907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480091" y="2729930"/>
            <a:ext cx="1956192" cy="280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353237" y="1600200"/>
            <a:ext cx="1956192" cy="776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Cristiano-Ronaldo-joue-au-mannequin-dans-la-campagne-de-publicite-pour-sa-nouvelle-collection-de-sous-vetements-CR7_exact1024x768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95" y="2203613"/>
            <a:ext cx="6038484" cy="42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Médecine Manuelle et TMS</a:t>
            </a:r>
            <a:endParaRPr lang="fr-F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Image 2" descr="IMAG46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4" b="21141"/>
          <a:stretch/>
        </p:blipFill>
        <p:spPr>
          <a:xfrm>
            <a:off x="457200" y="2805971"/>
            <a:ext cx="4074183" cy="3669099"/>
          </a:xfrm>
          <a:prstGeom prst="rect">
            <a:avLst/>
          </a:prstGeom>
        </p:spPr>
      </p:pic>
      <p:pic>
        <p:nvPicPr>
          <p:cNvPr id="4" name="Image 3" descr="IMAG462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6" b="19709"/>
          <a:stretch/>
        </p:blipFill>
        <p:spPr>
          <a:xfrm>
            <a:off x="4711379" y="2805971"/>
            <a:ext cx="3796883" cy="36690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199" y="1560285"/>
            <a:ext cx="841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57200">
              <a:buFont typeface="Arial"/>
              <a:buChar char="•"/>
            </a:pPr>
            <a:r>
              <a:rPr lang="fr-FR" sz="3200" u="sng" dirty="0" smtClean="0"/>
              <a:t>E-Cadrans:</a:t>
            </a:r>
          </a:p>
          <a:p>
            <a:pPr marL="57150"/>
            <a:r>
              <a:rPr lang="fr-FR" sz="2400" dirty="0" smtClean="0"/>
              <a:t>On a défini 4 cadrans , chaque unité de fonction a un mouvement préférentiel dans 1 cadran</a:t>
            </a:r>
          </a:p>
        </p:txBody>
      </p:sp>
    </p:spTree>
    <p:extLst>
      <p:ext uri="{BB962C8B-B14F-4D97-AF65-F5344CB8AC3E}">
        <p14:creationId xmlns:p14="http://schemas.microsoft.com/office/powerpoint/2010/main" val="355265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13631</TotalTime>
  <Words>566</Words>
  <Application>Microsoft Macintosh PowerPoint</Application>
  <PresentationFormat>Présentation à l'écran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PLACE DE LA MEDECINE MANUELLE-OSTEOPATHIE DANS LA PRISE EN CHARGE DES TROUBLES MUSCULO-SQUELETTIQUES (TMS)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  <vt:lpstr>Médecine Manuelle et TMS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DE LA MEDECINE MANUELLE-OSTEOPATHIE DANS LA PRISE EN CHARGE DES TMS</dc:title>
  <dc:creator>mossler yann</dc:creator>
  <cp:lastModifiedBy>mossler yann</cp:lastModifiedBy>
  <cp:revision>61</cp:revision>
  <dcterms:created xsi:type="dcterms:W3CDTF">2017-09-04T10:01:51Z</dcterms:created>
  <dcterms:modified xsi:type="dcterms:W3CDTF">2017-09-25T21:20:42Z</dcterms:modified>
</cp:coreProperties>
</file>