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1"/>
  </p:sldMasterIdLst>
  <p:notesMasterIdLst>
    <p:notesMasterId r:id="rId52"/>
  </p:notesMasterIdLst>
  <p:sldIdLst>
    <p:sldId id="256" r:id="rId2"/>
    <p:sldId id="257" r:id="rId3"/>
    <p:sldId id="263" r:id="rId4"/>
    <p:sldId id="258" r:id="rId5"/>
    <p:sldId id="287" r:id="rId6"/>
    <p:sldId id="276" r:id="rId7"/>
    <p:sldId id="259" r:id="rId8"/>
    <p:sldId id="265" r:id="rId9"/>
    <p:sldId id="297" r:id="rId10"/>
    <p:sldId id="260" r:id="rId11"/>
    <p:sldId id="298" r:id="rId12"/>
    <p:sldId id="261" r:id="rId13"/>
    <p:sldId id="275" r:id="rId14"/>
    <p:sldId id="299" r:id="rId15"/>
    <p:sldId id="295" r:id="rId16"/>
    <p:sldId id="304" r:id="rId17"/>
    <p:sldId id="301" r:id="rId18"/>
    <p:sldId id="280" r:id="rId19"/>
    <p:sldId id="262" r:id="rId20"/>
    <p:sldId id="305" r:id="rId21"/>
    <p:sldId id="311" r:id="rId22"/>
    <p:sldId id="288" r:id="rId23"/>
    <p:sldId id="272" r:id="rId24"/>
    <p:sldId id="309" r:id="rId25"/>
    <p:sldId id="302" r:id="rId26"/>
    <p:sldId id="316" r:id="rId27"/>
    <p:sldId id="317" r:id="rId28"/>
    <p:sldId id="273" r:id="rId29"/>
    <p:sldId id="318" r:id="rId30"/>
    <p:sldId id="319" r:id="rId31"/>
    <p:sldId id="320" r:id="rId32"/>
    <p:sldId id="306" r:id="rId33"/>
    <p:sldId id="307" r:id="rId34"/>
    <p:sldId id="291" r:id="rId35"/>
    <p:sldId id="312" r:id="rId36"/>
    <p:sldId id="279" r:id="rId37"/>
    <p:sldId id="289" r:id="rId38"/>
    <p:sldId id="277" r:id="rId39"/>
    <p:sldId id="278" r:id="rId40"/>
    <p:sldId id="286" r:id="rId41"/>
    <p:sldId id="313" r:id="rId42"/>
    <p:sldId id="314" r:id="rId43"/>
    <p:sldId id="300" r:id="rId44"/>
    <p:sldId id="266" r:id="rId45"/>
    <p:sldId id="315" r:id="rId46"/>
    <p:sldId id="274" r:id="rId47"/>
    <p:sldId id="321" r:id="rId48"/>
    <p:sldId id="268" r:id="rId49"/>
    <p:sldId id="293" r:id="rId50"/>
    <p:sldId id="322" r:id="rId51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4D29B99-0403-A648-9934-BBCF80864972}">
          <p14:sldIdLst>
            <p14:sldId id="256"/>
          </p14:sldIdLst>
        </p14:section>
        <p14:section name="Présentation" id="{D412D792-DE60-4243-B355-00DB0863A24B}">
          <p14:sldIdLst>
            <p14:sldId id="257"/>
            <p14:sldId id="263"/>
            <p14:sldId id="258"/>
            <p14:sldId id="287"/>
            <p14:sldId id="276"/>
            <p14:sldId id="259"/>
            <p14:sldId id="265"/>
            <p14:sldId id="297"/>
            <p14:sldId id="260"/>
            <p14:sldId id="298"/>
            <p14:sldId id="261"/>
            <p14:sldId id="275"/>
            <p14:sldId id="299"/>
          </p14:sldIdLst>
        </p14:section>
        <p14:section name="Problèmes " id="{76498808-A77C-C042-8312-607291AF2E13}">
          <p14:sldIdLst>
            <p14:sldId id="295"/>
            <p14:sldId id="304"/>
          </p14:sldIdLst>
        </p14:section>
        <p14:section name="Biomécanique " id="{1C34E2A8-0080-3F43-8D6F-2D55A367D177}">
          <p14:sldIdLst>
            <p14:sldId id="301"/>
            <p14:sldId id="280"/>
            <p14:sldId id="262"/>
            <p14:sldId id="305"/>
            <p14:sldId id="311"/>
            <p14:sldId id="288"/>
          </p14:sldIdLst>
        </p14:section>
        <p14:section name="LTFAI" id="{C694045F-68AE-CF41-87A8-98B115DF65EF}">
          <p14:sldIdLst>
            <p14:sldId id="272"/>
            <p14:sldId id="309"/>
            <p14:sldId id="302"/>
          </p14:sldIdLst>
        </p14:section>
        <p14:section name="TAPE" id="{90B391E9-309B-D447-BF87-34931030E372}">
          <p14:sldIdLst>
            <p14:sldId id="316"/>
            <p14:sldId id="317"/>
            <p14:sldId id="273"/>
            <p14:sldId id="318"/>
            <p14:sldId id="319"/>
            <p14:sldId id="320"/>
            <p14:sldId id="306"/>
            <p14:sldId id="307"/>
          </p14:sldIdLst>
        </p14:section>
        <p14:section name="Prévention " id="{A865F1A2-3FDD-9441-B035-F8B566D4772C}">
          <p14:sldIdLst>
            <p14:sldId id="291"/>
            <p14:sldId id="312"/>
            <p14:sldId id="279"/>
            <p14:sldId id="289"/>
            <p14:sldId id="277"/>
            <p14:sldId id="278"/>
          </p14:sldIdLst>
        </p14:section>
        <p14:section name="Conclusion " id="{C45DA715-005F-E44F-BB15-54F5B29FBDAA}">
          <p14:sldIdLst>
            <p14:sldId id="286"/>
            <p14:sldId id="313"/>
            <p14:sldId id="314"/>
            <p14:sldId id="300"/>
            <p14:sldId id="266"/>
            <p14:sldId id="315"/>
            <p14:sldId id="274"/>
            <p14:sldId id="321"/>
            <p14:sldId id="268"/>
            <p14:sldId id="293"/>
            <p14:sldId id="3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301" autoAdjust="0"/>
  </p:normalViewPr>
  <p:slideViewPr>
    <p:cSldViewPr snapToGrid="0" snapToObjects="1" showGuides="1">
      <p:cViewPr varScale="1">
        <p:scale>
          <a:sx n="61" d="100"/>
          <a:sy n="61" d="100"/>
        </p:scale>
        <p:origin x="-2360" y="-96"/>
      </p:cViewPr>
      <p:guideLst>
        <p:guide orient="horz" pos="1516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19077-37A2-D04E-B67D-6026D9935C61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FEE10-64C0-714B-B8FB-6BC8A0F79D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00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751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EXISTE-IL UNE DIFFERENCE ENTRE LES ATTELLES STABILISATRICE</a:t>
            </a:r>
            <a:r>
              <a:rPr lang="fr-FR" baseline="0" dirty="0" smtClean="0"/>
              <a:t> ?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Journal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Athletic</a:t>
            </a:r>
            <a:r>
              <a:rPr lang="fr-FR" baseline="0" dirty="0" smtClean="0"/>
              <a:t> training </a:t>
            </a:r>
            <a:r>
              <a:rPr lang="mr-IN" baseline="0" dirty="0" smtClean="0"/>
              <a:t>–</a:t>
            </a:r>
            <a:r>
              <a:rPr lang="fr-FR" baseline="0" dirty="0" smtClean="0"/>
              <a:t> 2014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r>
              <a:rPr lang="fr-FR" dirty="0" smtClean="0"/>
              <a:t>Comparaison</a:t>
            </a:r>
            <a:r>
              <a:rPr lang="fr-FR" baseline="0" dirty="0" smtClean="0"/>
              <a:t> de 3 orthèse stabilisatrices de cheville : </a:t>
            </a:r>
          </a:p>
          <a:p>
            <a:r>
              <a:rPr lang="fr-FR" baseline="0" dirty="0" smtClean="0"/>
              <a:t>Pas de différence significative sur le contrôle du varus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66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EST-CE</a:t>
            </a:r>
            <a:r>
              <a:rPr lang="fr-FR" baseline="0" dirty="0" smtClean="0"/>
              <a:t> QU’UN STRAP OU UNE ATTELLE MODIFIE LA PROPRIOCEPTION ??</a:t>
            </a:r>
          </a:p>
          <a:p>
            <a:endParaRPr lang="fr-FR" baseline="0" dirty="0" smtClean="0"/>
          </a:p>
          <a:p>
            <a:r>
              <a:rPr lang="fr-FR" baseline="0" dirty="0" smtClean="0"/>
              <a:t>On veut garder une bonne proprioception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Flexion /extension</a:t>
            </a:r>
          </a:p>
          <a:p>
            <a:r>
              <a:rPr lang="fr-FR" dirty="0" smtClean="0"/>
              <a:t>Inversion / éversion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24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EST-CE QU’UNE ATTELLE MODIFIE LES</a:t>
            </a:r>
            <a:r>
              <a:rPr lang="fr-FR" baseline="0" dirty="0" smtClean="0"/>
              <a:t> PERFORMANCES SPORTIVES 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11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AUTRE</a:t>
            </a:r>
            <a:r>
              <a:rPr lang="fr-FR" baseline="0" dirty="0" smtClean="0"/>
              <a:t> ETUDE : </a:t>
            </a:r>
            <a:r>
              <a:rPr lang="fr-FR" dirty="0" smtClean="0"/>
              <a:t>EST-CE QU’UNE ATTELLE MODIFIE LES</a:t>
            </a:r>
            <a:r>
              <a:rPr lang="fr-FR" baseline="0" dirty="0" smtClean="0"/>
              <a:t> PERFORMANCES SPORTIVES ???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10 volontaires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4 conditions : </a:t>
            </a:r>
          </a:p>
          <a:p>
            <a:r>
              <a:rPr lang="fr-FR" baseline="0" dirty="0" smtClean="0"/>
              <a:t>	Tape</a:t>
            </a:r>
          </a:p>
          <a:p>
            <a:r>
              <a:rPr lang="fr-FR" baseline="0" dirty="0" smtClean="0"/>
              <a:t>	Lace-up</a:t>
            </a:r>
          </a:p>
          <a:p>
            <a:r>
              <a:rPr lang="fr-FR" baseline="0" dirty="0" smtClean="0"/>
              <a:t>	Air </a:t>
            </a:r>
            <a:r>
              <a:rPr lang="fr-FR" baseline="0" dirty="0" err="1" smtClean="0"/>
              <a:t>cast</a:t>
            </a:r>
            <a:endParaRPr lang="fr-FR" baseline="0" dirty="0" smtClean="0"/>
          </a:p>
          <a:p>
            <a:r>
              <a:rPr lang="fr-FR" baseline="0" dirty="0" smtClean="0"/>
              <a:t>	sans attelle</a:t>
            </a:r>
          </a:p>
          <a:p>
            <a:r>
              <a:rPr lang="fr-FR" baseline="0" dirty="0" smtClean="0"/>
              <a:t>1 test standardisé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76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10 volontaires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4 conditions : </a:t>
            </a:r>
          </a:p>
          <a:p>
            <a:r>
              <a:rPr lang="fr-FR" baseline="0" dirty="0" smtClean="0"/>
              <a:t>	Tape</a:t>
            </a:r>
          </a:p>
          <a:p>
            <a:r>
              <a:rPr lang="fr-FR" baseline="0" dirty="0" smtClean="0"/>
              <a:t>	Lace-up</a:t>
            </a:r>
          </a:p>
          <a:p>
            <a:r>
              <a:rPr lang="fr-FR" baseline="0" dirty="0" smtClean="0"/>
              <a:t>	Air </a:t>
            </a:r>
            <a:r>
              <a:rPr lang="fr-FR" baseline="0" dirty="0" err="1" smtClean="0"/>
              <a:t>cast</a:t>
            </a:r>
            <a:endParaRPr lang="fr-FR" baseline="0" dirty="0" smtClean="0"/>
          </a:p>
          <a:p>
            <a:r>
              <a:rPr lang="fr-FR" baseline="0" dirty="0" smtClean="0"/>
              <a:t>	sans attelle</a:t>
            </a:r>
          </a:p>
          <a:p>
            <a:r>
              <a:rPr lang="fr-FR" baseline="0" dirty="0" smtClean="0"/>
              <a:t>1 test standardisé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76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54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544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749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isokinetic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4 pro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dynamometer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Inc., USA)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plantarflexion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eversion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SPSS 21.0 for Windows.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 positions. [Conclusion]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effective for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39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Championship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League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Football Club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football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18,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match fit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injuries.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58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Hubbard TJ, Hicks-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ligament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acute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sprain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evidence-based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Athl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 2008 Sep-Oct; 43 (5): 523-9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035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Championship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League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Football Club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football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18,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match fit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injuries.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581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isokinetic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4 pro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dynamometer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Inc., USA)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plantarflexion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eversion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SPSS 21.0 for Windows.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 positions. [Conclusion]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effective for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396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ligament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isokinetic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4 pro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dynamometer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Inc., USA)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plantarflexion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inversion/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eversion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SPSS 21.0 for Windows.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Joint position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dorsiflexion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inversion positions. [Conclusion]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Kinesio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effective for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396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Effet positif</a:t>
            </a:r>
            <a:r>
              <a:rPr lang="fr-FR" baseline="0" dirty="0" smtClean="0"/>
              <a:t> des orthèse semi-rigides et </a:t>
            </a:r>
            <a:r>
              <a:rPr lang="fr-FR" baseline="0" dirty="0" err="1" smtClean="0"/>
              <a:t>ar-cast</a:t>
            </a:r>
            <a:r>
              <a:rPr lang="fr-FR" baseline="0" dirty="0" smtClean="0"/>
              <a:t> dans les sports à risques : Soccer, Basket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482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Article</a:t>
            </a:r>
            <a:r>
              <a:rPr lang="fr-FR" baseline="0" dirty="0" smtClean="0"/>
              <a:t> ancien </a:t>
            </a:r>
            <a:r>
              <a:rPr lang="mr-IN" baseline="0" dirty="0" smtClean="0"/>
              <a:t>–</a:t>
            </a:r>
            <a:r>
              <a:rPr lang="fr-FR" baseline="0" dirty="0" smtClean="0"/>
              <a:t> Publié en 2000 dans </a:t>
            </a:r>
            <a:r>
              <a:rPr lang="fr-FR" baseline="0" dirty="0" err="1" smtClean="0"/>
              <a:t>Clinical</a:t>
            </a:r>
            <a:r>
              <a:rPr lang="fr-FR" baseline="0" dirty="0" smtClean="0"/>
              <a:t> journal of sport </a:t>
            </a:r>
            <a:r>
              <a:rPr lang="fr-FR" baseline="0" dirty="0" err="1" smtClean="0"/>
              <a:t>Medicine</a:t>
            </a:r>
            <a:endParaRPr lang="fr-FR" dirty="0" smtClean="0"/>
          </a:p>
          <a:p>
            <a:r>
              <a:rPr lang="fr-FR" dirty="0" smtClean="0"/>
              <a:t>Revue de 1980</a:t>
            </a:r>
            <a:r>
              <a:rPr lang="fr-FR" baseline="0" dirty="0" smtClean="0"/>
              <a:t> à 1998</a:t>
            </a:r>
          </a:p>
          <a:p>
            <a:endParaRPr lang="fr-FR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fr-FR" baseline="0" dirty="0" smtClean="0">
                <a:sym typeface="Wingdings"/>
              </a:rPr>
              <a:t>Recherche : « </a:t>
            </a:r>
            <a:r>
              <a:rPr lang="fr-FR" baseline="0" dirty="0" err="1" smtClean="0">
                <a:sym typeface="Wingdings"/>
              </a:rPr>
              <a:t>prevention</a:t>
            </a:r>
            <a:r>
              <a:rPr lang="fr-FR" baseline="0" dirty="0" smtClean="0">
                <a:sym typeface="Wingdings"/>
              </a:rPr>
              <a:t> » </a:t>
            </a:r>
            <a:r>
              <a:rPr lang="fr-FR" baseline="0" dirty="0" err="1" smtClean="0">
                <a:sym typeface="Wingdings"/>
              </a:rPr>
              <a:t>ankle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taping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ankle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bracing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orthosis</a:t>
            </a:r>
            <a:r>
              <a:rPr lang="fr-FR" baseline="0" dirty="0" smtClean="0">
                <a:sym typeface="Wingdings"/>
              </a:rPr>
              <a:t> </a:t>
            </a:r>
            <a:r>
              <a:rPr lang="fr-FR" baseline="0" dirty="0" err="1" smtClean="0">
                <a:sym typeface="Wingdings"/>
              </a:rPr>
              <a:t>shoes</a:t>
            </a:r>
            <a:endParaRPr lang="fr-FR" baseline="0" dirty="0" smtClean="0"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endParaRPr lang="fr-FR" baseline="0" dirty="0" smtClean="0">
              <a:sym typeface="Wingding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lang="fr-FR" dirty="0" smtClean="0"/>
              <a:t>Attelle &gt; Tape ? =</a:t>
            </a:r>
            <a:r>
              <a:rPr lang="fr-FR" baseline="0" dirty="0" smtClean="0"/>
              <a:t> Tendance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484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>
                <a:sym typeface="Wingdings"/>
              </a:rPr>
              <a:t>Suivi de 957 joueurs suivi sur une saison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>
              <a:sym typeface="Wingdings"/>
            </a:endParaRPr>
          </a:p>
          <a:p>
            <a:r>
              <a:rPr lang="fr-FR" dirty="0" smtClean="0"/>
              <a:t>Pas</a:t>
            </a:r>
            <a:r>
              <a:rPr lang="fr-FR" baseline="0" dirty="0" smtClean="0"/>
              <a:t> de différences </a:t>
            </a:r>
            <a:r>
              <a:rPr lang="fr-FR" baseline="0" dirty="0" err="1" smtClean="0"/>
              <a:t>signitificative</a:t>
            </a:r>
            <a:r>
              <a:rPr lang="fr-FR" baseline="0" dirty="0" smtClean="0"/>
              <a:t> dans la prévention de la récidive d’entorse</a:t>
            </a:r>
          </a:p>
          <a:p>
            <a:endParaRPr lang="fr-FR" baseline="0" dirty="0" smtClean="0"/>
          </a:p>
          <a:p>
            <a:r>
              <a:rPr lang="fr-FR" baseline="0" dirty="0" smtClean="0"/>
              <a:t>Ces 2 attelles :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Active </a:t>
            </a:r>
            <a:r>
              <a:rPr lang="fr-FR" baseline="0" dirty="0" err="1" smtClean="0"/>
              <a:t>Ankle</a:t>
            </a:r>
            <a:r>
              <a:rPr lang="fr-FR" baseline="0" dirty="0" smtClean="0"/>
              <a:t> Trainer 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Aircast</a:t>
            </a:r>
            <a:r>
              <a:rPr lang="fr-FR" baseline="0" dirty="0" smtClean="0"/>
              <a:t> Sport </a:t>
            </a:r>
            <a:r>
              <a:rPr lang="fr-FR" baseline="0" dirty="0" err="1" smtClean="0"/>
              <a:t>Stirrup</a:t>
            </a:r>
            <a:r>
              <a:rPr lang="fr-FR" baseline="0" dirty="0" smtClean="0"/>
              <a:t> 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fr-FR" baseline="0" dirty="0" err="1" smtClean="0">
                <a:sym typeface="Wingdings"/>
              </a:rPr>
              <a:t>Protege</a:t>
            </a:r>
            <a:r>
              <a:rPr lang="fr-FR" baseline="0" dirty="0" smtClean="0">
                <a:sym typeface="Wingdings"/>
              </a:rPr>
              <a:t> de l’entorse de cheville si pas d’entorse</a:t>
            </a:r>
          </a:p>
          <a:p>
            <a:pPr marL="171450" indent="-171450">
              <a:buFont typeface="Wingdings" charset="0"/>
              <a:buChar char="à"/>
            </a:pPr>
            <a:endParaRPr lang="fr-FR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fr-FR" baseline="0" dirty="0" smtClean="0">
                <a:sym typeface="Wingdings"/>
              </a:rPr>
              <a:t>Meilleur protection des attelles stabilisatrice / Attelle ligamentaire chez la </a:t>
            </a:r>
            <a:r>
              <a:rPr lang="fr-FR" b="1" baseline="0" dirty="0" smtClean="0">
                <a:sym typeface="Wingdings"/>
              </a:rPr>
              <a:t>FEMME</a:t>
            </a:r>
          </a:p>
          <a:p>
            <a:pPr marL="0" indent="0">
              <a:buFont typeface="Wingdings" charset="0"/>
              <a:buNone/>
            </a:pPr>
            <a:endParaRPr lang="fr-FR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fr-FR" baseline="0" dirty="0" smtClean="0">
                <a:sym typeface="Wingdings"/>
              </a:rPr>
              <a:t>Pas d’effet préventif des </a:t>
            </a:r>
            <a:r>
              <a:rPr lang="fr-FR" baseline="0" dirty="0" err="1" smtClean="0">
                <a:sym typeface="Wingdings"/>
              </a:rPr>
              <a:t>chausures</a:t>
            </a:r>
            <a:r>
              <a:rPr lang="fr-FR" baseline="0" dirty="0" smtClean="0">
                <a:sym typeface="Wingdings"/>
              </a:rPr>
              <a:t> montantes dans le sport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117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baseline="0" dirty="0" smtClean="0"/>
          </a:p>
          <a:p>
            <a:r>
              <a:rPr lang="fr-FR" sz="2000" baseline="0" dirty="0" smtClean="0"/>
              <a:t>Idem chez basketteuse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152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10 volontaires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4 conditions : </a:t>
            </a:r>
          </a:p>
          <a:p>
            <a:r>
              <a:rPr lang="fr-FR" baseline="0" dirty="0" smtClean="0"/>
              <a:t>	Tape</a:t>
            </a:r>
          </a:p>
          <a:p>
            <a:r>
              <a:rPr lang="fr-FR" baseline="0" dirty="0" smtClean="0"/>
              <a:t>	Lace-up</a:t>
            </a:r>
          </a:p>
          <a:p>
            <a:r>
              <a:rPr lang="fr-FR" baseline="0" dirty="0" smtClean="0"/>
              <a:t>	Air </a:t>
            </a:r>
            <a:r>
              <a:rPr lang="fr-FR" baseline="0" dirty="0" err="1" smtClean="0"/>
              <a:t>cast</a:t>
            </a:r>
            <a:endParaRPr lang="fr-FR" baseline="0" dirty="0" smtClean="0"/>
          </a:p>
          <a:p>
            <a:r>
              <a:rPr lang="fr-FR" baseline="0" dirty="0" smtClean="0"/>
              <a:t>	sans attelle</a:t>
            </a:r>
          </a:p>
          <a:p>
            <a:r>
              <a:rPr lang="fr-FR" baseline="0" dirty="0" smtClean="0"/>
              <a:t>1 test standardisé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76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Athletic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 2016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3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45 % des blessures</a:t>
            </a:r>
            <a:r>
              <a:rPr lang="fr-FR" baseline="0" dirty="0" smtClean="0"/>
              <a:t> du volleyeur</a:t>
            </a:r>
          </a:p>
          <a:p>
            <a:r>
              <a:rPr lang="fr-FR" baseline="0" dirty="0" smtClean="0"/>
              <a:t>20 % chez foot et course à pied </a:t>
            </a:r>
          </a:p>
          <a:p>
            <a:r>
              <a:rPr lang="fr-FR" baseline="0" dirty="0" smtClean="0"/>
              <a:t>25 chez les </a:t>
            </a:r>
            <a:r>
              <a:rPr lang="fr-FR" baseline="0" dirty="0" err="1" smtClean="0"/>
              <a:t>cheerleaders</a:t>
            </a:r>
            <a:r>
              <a:rPr lang="fr-FR" baseline="0" dirty="0" smtClean="0"/>
              <a:t> </a:t>
            </a:r>
          </a:p>
          <a:p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total of 227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epidemiology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epidemiology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more countries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the total count to 255. M ost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Europe (45.5%),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(30.2%)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Australasia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(11.8%).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(4.3%),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(2.0%)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(0.4%).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25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2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2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68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MalleoGib</a:t>
            </a:r>
            <a:r>
              <a:rPr lang="fr-FR" baseline="0" dirty="0" smtClean="0"/>
              <a:t> </a:t>
            </a:r>
            <a:r>
              <a:rPr lang="mr-IN" baseline="0" dirty="0" smtClean="0"/>
              <a:t>–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Malléoloc</a:t>
            </a:r>
            <a:r>
              <a:rPr lang="fr-FR" baseline="0" dirty="0" smtClean="0"/>
              <a:t> de chez </a:t>
            </a:r>
            <a:r>
              <a:rPr lang="fr-FR" baseline="0" dirty="0" err="1" smtClean="0"/>
              <a:t>Bauefeind</a:t>
            </a:r>
            <a:r>
              <a:rPr lang="fr-FR" baseline="0" dirty="0" smtClean="0"/>
              <a:t> </a:t>
            </a:r>
            <a:r>
              <a:rPr lang="mr-IN" baseline="0" dirty="0" smtClean="0"/>
              <a:t>–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Ligastrap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Immo</a:t>
            </a:r>
            <a:r>
              <a:rPr lang="fr-FR" baseline="0" dirty="0" smtClean="0"/>
              <a:t> de chez </a:t>
            </a:r>
            <a:r>
              <a:rPr lang="fr-FR" baseline="0" dirty="0" err="1" smtClean="0"/>
              <a:t>Thuasne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09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Arrêt du port de l’orthèse : part le kiné / par eux</a:t>
            </a:r>
            <a:r>
              <a:rPr lang="fr-FR" baseline="0" dirty="0" smtClean="0"/>
              <a:t> même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216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EST-CE</a:t>
            </a:r>
            <a:r>
              <a:rPr lang="fr-FR" baseline="0" dirty="0" smtClean="0"/>
              <a:t> QU’UNE ATTELLE CONTRÔLE BIEN L’INVERSION ?</a:t>
            </a:r>
            <a:endParaRPr lang="fr-FR" dirty="0" smtClean="0"/>
          </a:p>
          <a:p>
            <a:r>
              <a:rPr lang="fr-FR" dirty="0" smtClean="0"/>
              <a:t>Journal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Athletic</a:t>
            </a:r>
            <a:r>
              <a:rPr lang="fr-FR" baseline="0" dirty="0" smtClean="0"/>
              <a:t> training </a:t>
            </a:r>
            <a:r>
              <a:rPr lang="mr-IN" baseline="0" dirty="0" smtClean="0"/>
              <a:t>–</a:t>
            </a:r>
            <a:r>
              <a:rPr lang="fr-FR" baseline="0" dirty="0" smtClean="0"/>
              <a:t> Avril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FEE10-64C0-714B-B8FB-6BC8A0F79D0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6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90500"/>
            <a:ext cx="8695944" cy="50292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461636"/>
            <a:ext cx="8723376" cy="110965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3500"/>
            <a:ext cx="7772400" cy="1483423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3334"/>
            <a:ext cx="6400800" cy="122766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90500"/>
            <a:ext cx="8695944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95159"/>
            <a:ext cx="8723376" cy="110965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6501"/>
            <a:ext cx="2057400" cy="3739444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6500"/>
            <a:ext cx="6019800" cy="373944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90500"/>
            <a:ext cx="8695944" cy="394716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502993"/>
            <a:ext cx="2876429" cy="595022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396075"/>
            <a:ext cx="5544515" cy="70844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406302"/>
            <a:ext cx="5467980" cy="64522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395145"/>
            <a:ext cx="3308000" cy="54295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382129"/>
            <a:ext cx="8723376" cy="110822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052967"/>
            <a:ext cx="7772400" cy="1270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197874"/>
            <a:ext cx="6417734" cy="78316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232660"/>
            <a:ext cx="3822192" cy="28727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232660"/>
            <a:ext cx="3822192" cy="287274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231762"/>
            <a:ext cx="3822192" cy="533135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857500"/>
            <a:ext cx="3820055" cy="22476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231761"/>
            <a:ext cx="3822192" cy="533135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0"/>
            <a:ext cx="3822192" cy="22476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90500"/>
            <a:ext cx="8695944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95159"/>
            <a:ext cx="8723376" cy="1108228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90500"/>
            <a:ext cx="8695944" cy="1188720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984500"/>
            <a:ext cx="3352800" cy="15875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95159"/>
            <a:ext cx="8723376" cy="110965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3352800" cy="104394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524000"/>
            <a:ext cx="3904076" cy="3175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90500"/>
            <a:ext cx="8695944" cy="50292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461636"/>
            <a:ext cx="8723376" cy="110965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82223"/>
            <a:ext cx="3812645" cy="202494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321278"/>
            <a:ext cx="3818467" cy="20178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0"/>
            <a:ext cx="3566160" cy="243840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90500"/>
            <a:ext cx="8695944" cy="205740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399524"/>
            <a:ext cx="8723376" cy="1108228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1940"/>
            <a:ext cx="8229600" cy="104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5208470"/>
            <a:ext cx="378669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97C87E7-4EB2-7F49-A0CA-C8E324778798}" type="datetimeFigureOut">
              <a:rPr lang="fr-FR" smtClean="0"/>
              <a:t>16/11/17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5208470"/>
            <a:ext cx="378669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5208470"/>
            <a:ext cx="116182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DD39FD0-3E9B-F845-A3A1-D7788C91D68B}" type="slidenum">
              <a:rPr lang="fr-FR" smtClean="0"/>
              <a:t>‹#›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229556"/>
            <a:ext cx="7408333" cy="287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jpg"/><Relationship Id="rId5" Type="http://schemas.openxmlformats.org/officeDocument/2006/relationships/image" Target="../media/image40.jp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6358157555435449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1" y="0"/>
            <a:ext cx="10398387" cy="57797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685801" y="308807"/>
            <a:ext cx="10398387" cy="1225021"/>
          </a:xfrm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Orthèses de cheville et Sport</a:t>
            </a:r>
            <a:endParaRPr lang="fr-FR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Dr Clément Amiot</a:t>
            </a:r>
          </a:p>
          <a:p>
            <a:r>
              <a:rPr lang="fr-FR" dirty="0" smtClean="0"/>
              <a:t>P</a:t>
            </a:r>
            <a:r>
              <a:rPr lang="fr-FR" dirty="0" smtClean="0"/>
              <a:t>ôle MED Sport</a:t>
            </a:r>
          </a:p>
          <a:p>
            <a:r>
              <a:rPr lang="fr-FR" dirty="0" smtClean="0"/>
              <a:t>Marseille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754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Attelles stabilisatrices </a:t>
            </a:r>
            <a:endParaRPr lang="fr-FR" dirty="0"/>
          </a:p>
        </p:txBody>
      </p:sp>
      <p:pic>
        <p:nvPicPr>
          <p:cNvPr id="5" name="Image 4" descr="gibaud-malleogib-articulee_14210859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528"/>
            <a:ext cx="3517472" cy="3517472"/>
          </a:xfrm>
          <a:prstGeom prst="rect">
            <a:avLst/>
          </a:prstGeom>
        </p:spPr>
      </p:pic>
      <p:pic>
        <p:nvPicPr>
          <p:cNvPr id="6" name="Image 5" descr="2015_malleoloc_1000x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93" y="2197528"/>
            <a:ext cx="3517472" cy="3517472"/>
          </a:xfrm>
          <a:prstGeom prst="rect">
            <a:avLst/>
          </a:prstGeom>
        </p:spPr>
      </p:pic>
      <p:pic>
        <p:nvPicPr>
          <p:cNvPr id="7" name="Image 6" descr="ligastrapimmo1-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67" y="2197528"/>
            <a:ext cx="3517472" cy="35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41N7U3beV+L._SX355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714500"/>
            <a:ext cx="4508500" cy="4000500"/>
          </a:xfrm>
          <a:prstGeom prst="rect">
            <a:avLst/>
          </a:prstGeom>
        </p:spPr>
      </p:pic>
      <p:pic>
        <p:nvPicPr>
          <p:cNvPr id="7" name="Image 6" descr="airsportplus-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6813"/>
            <a:ext cx="3385368" cy="33853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69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Attelles ligamentaires </a:t>
            </a:r>
            <a:endParaRPr lang="fr-FR" dirty="0"/>
          </a:p>
        </p:txBody>
      </p:sp>
      <p:pic>
        <p:nvPicPr>
          <p:cNvPr id="5" name="Image 4" descr="Nike-Pro-Combat-Ankle-Sleeve-SP15-Injury-Black-Q1-15-MS-32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6" y="3072581"/>
            <a:ext cx="3170903" cy="2642419"/>
          </a:xfrm>
          <a:prstGeom prst="rect">
            <a:avLst/>
          </a:prstGeom>
        </p:spPr>
      </p:pic>
      <p:pic>
        <p:nvPicPr>
          <p:cNvPr id="4" name="Espace réservé du contenu 3" descr="Capture d’écran 2017-11-11 à 18.56.4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707"/>
          <a:stretch>
            <a:fillRect/>
          </a:stretch>
        </p:blipFill>
        <p:spPr>
          <a:xfrm>
            <a:off x="1" y="1584313"/>
            <a:ext cx="7159514" cy="2778999"/>
          </a:xfrm>
        </p:spPr>
      </p:pic>
      <p:sp>
        <p:nvSpPr>
          <p:cNvPr id="3" name="Rectangle 2"/>
          <p:cNvSpPr/>
          <p:nvPr/>
        </p:nvSpPr>
        <p:spPr>
          <a:xfrm>
            <a:off x="10243" y="3994355"/>
            <a:ext cx="7323393" cy="471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81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ace up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r="25178"/>
          <a:stretch>
            <a:fillRect/>
          </a:stretch>
        </p:blipFill>
        <p:spPr>
          <a:xfrm>
            <a:off x="328596" y="1943364"/>
            <a:ext cx="2820988" cy="377163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Celles que l’on voit moins souvent</a:t>
            </a:r>
            <a:endParaRPr lang="fr-FR" dirty="0"/>
          </a:p>
        </p:txBody>
      </p:sp>
      <p:pic>
        <p:nvPicPr>
          <p:cNvPr id="6" name="Espace réservé du contenu 3" descr="attellea2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3149584" y="1943364"/>
            <a:ext cx="8229600" cy="37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7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Tendon d’Achille</a:t>
            </a:r>
            <a:endParaRPr lang="fr-FR" dirty="0"/>
          </a:p>
        </p:txBody>
      </p:sp>
      <p:pic>
        <p:nvPicPr>
          <p:cNvPr id="4" name="Image 3" descr="Achillotrain-Bandage-Cheville-300x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" y="2663825"/>
            <a:ext cx="3810000" cy="2857500"/>
          </a:xfrm>
          <a:prstGeom prst="rect">
            <a:avLst/>
          </a:prstGeom>
        </p:spPr>
      </p:pic>
      <p:pic>
        <p:nvPicPr>
          <p:cNvPr id="2" name="Image 1" descr="mcdavid-438-adjustable-ankle-support-free-shipping-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60" y="202272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Patient revu en consultation à 3-4 semaines :</a:t>
            </a:r>
          </a:p>
          <a:p>
            <a:pPr lvl="1"/>
            <a:r>
              <a:rPr lang="fr-FR" dirty="0" smtClean="0"/>
              <a:t>Arrêt du port de l’orthèse </a:t>
            </a:r>
          </a:p>
          <a:p>
            <a:pPr lvl="1"/>
            <a:r>
              <a:rPr lang="fr-FR" dirty="0" smtClean="0"/>
              <a:t>Comment je reprend le sport ??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 Problèmes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286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Stabilité frontale </a:t>
            </a:r>
          </a:p>
          <a:p>
            <a:r>
              <a:rPr lang="fr-FR" dirty="0" smtClean="0"/>
              <a:t>Efficacité sur la prévention de la récidive</a:t>
            </a:r>
          </a:p>
          <a:p>
            <a:r>
              <a:rPr lang="fr-FR" dirty="0" smtClean="0"/>
              <a:t>Pas de baisse de performance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 Problèmes </a:t>
            </a:r>
          </a:p>
        </p:txBody>
      </p:sp>
    </p:spTree>
    <p:extLst>
      <p:ext uri="{BB962C8B-B14F-4D97-AF65-F5344CB8AC3E}">
        <p14:creationId xmlns:p14="http://schemas.microsoft.com/office/powerpoint/2010/main" val="264742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pture d’écran 2017-11-12 à 01.2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132"/>
            <a:ext cx="9144000" cy="1982266"/>
          </a:xfrm>
          <a:prstGeom prst="rect">
            <a:avLst/>
          </a:prstGeom>
        </p:spPr>
      </p:pic>
      <p:pic>
        <p:nvPicPr>
          <p:cNvPr id="2" name="Image 1" descr="Capture d’écran 2017-11-12 à 01.25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074265"/>
            <a:ext cx="9144000" cy="3030432"/>
          </a:xfrm>
          <a:prstGeom prst="rect">
            <a:avLst/>
          </a:prstGeom>
        </p:spPr>
      </p:pic>
      <p:pic>
        <p:nvPicPr>
          <p:cNvPr id="3" name="Image 2" descr="Capture d’écran 2017-11-12 à 01.25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2" y="0"/>
            <a:ext cx="4225018" cy="5715000"/>
          </a:xfrm>
          <a:prstGeom prst="rect">
            <a:avLst/>
          </a:prstGeom>
        </p:spPr>
      </p:pic>
      <p:pic>
        <p:nvPicPr>
          <p:cNvPr id="4" name="Image 3" descr="Capture d’écran 2017-11-12 à 01.26.3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867"/>
            <a:ext cx="9144000" cy="193983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3933297" y="2910416"/>
            <a:ext cx="1067569" cy="58208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3933297" y="3418593"/>
            <a:ext cx="3157877" cy="20284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8149155" y="2903361"/>
            <a:ext cx="888302" cy="51523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6059251" y="2903714"/>
            <a:ext cx="967233" cy="5887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8175615" y="3418593"/>
            <a:ext cx="888302" cy="20284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50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7-11-11 à 23.4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3" y="165956"/>
            <a:ext cx="7834769" cy="1778882"/>
          </a:xfrm>
          <a:prstGeom prst="rect">
            <a:avLst/>
          </a:prstGeom>
        </p:spPr>
      </p:pic>
      <p:pic>
        <p:nvPicPr>
          <p:cNvPr id="5" name="Espace réservé du contenu 4" descr="Capture d’écran 2017-11-11 à 23.47.19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r="1798"/>
          <a:stretch>
            <a:fillRect/>
          </a:stretch>
        </p:blipFill>
        <p:spPr>
          <a:xfrm>
            <a:off x="872068" y="2460465"/>
            <a:ext cx="7408333" cy="287558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Capture d’écran 2017-11-11 à 23.47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9912"/>
            <a:ext cx="6086378" cy="3845088"/>
          </a:xfrm>
          <a:prstGeom prst="rect">
            <a:avLst/>
          </a:prstGeom>
        </p:spPr>
      </p:pic>
      <p:pic>
        <p:nvPicPr>
          <p:cNvPr id="7" name="Image 6" descr="Capture d’écran 2017-11-11 à 23.48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94" y="0"/>
            <a:ext cx="5399805" cy="4015393"/>
          </a:xfrm>
          <a:prstGeom prst="rect">
            <a:avLst/>
          </a:prstGeom>
        </p:spPr>
      </p:pic>
      <p:pic>
        <p:nvPicPr>
          <p:cNvPr id="8" name="Image 7" descr="Capture d’écran 2017-11-11 à 23.48.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6" y="132968"/>
            <a:ext cx="7269445" cy="54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sur la proprioception</a:t>
            </a:r>
            <a:endParaRPr lang="fr-FR" dirty="0"/>
          </a:p>
        </p:txBody>
      </p:sp>
      <p:pic>
        <p:nvPicPr>
          <p:cNvPr id="3" name="Image 2" descr="Capture d’écran 2017-11-11 à 19.06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1" y="193047"/>
            <a:ext cx="7632073" cy="1521021"/>
          </a:xfrm>
          <a:prstGeom prst="rect">
            <a:avLst/>
          </a:prstGeom>
        </p:spPr>
      </p:pic>
      <p:pic>
        <p:nvPicPr>
          <p:cNvPr id="4" name="Image 3" descr="Capture d’écran 2017-11-11 à 19.07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26" y="1814814"/>
            <a:ext cx="3940874" cy="3900186"/>
          </a:xfrm>
          <a:prstGeom prst="rect">
            <a:avLst/>
          </a:prstGeom>
        </p:spPr>
      </p:pic>
      <p:sp>
        <p:nvSpPr>
          <p:cNvPr id="5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677333" y="2228665"/>
            <a:ext cx="3820055" cy="2247636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Position articulaire</a:t>
            </a:r>
          </a:p>
          <a:p>
            <a:r>
              <a:rPr lang="fr-FR" dirty="0" smtClean="0"/>
              <a:t>Détection de mouvement</a:t>
            </a:r>
          </a:p>
          <a:p>
            <a:r>
              <a:rPr lang="fr-FR" dirty="0" smtClean="0"/>
              <a:t>Direction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30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8788" y="2537499"/>
            <a:ext cx="8229600" cy="247367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20 % des traumatismes sportifs</a:t>
            </a:r>
          </a:p>
          <a:p>
            <a:r>
              <a:rPr lang="fr-FR" dirty="0" smtClean="0"/>
              <a:t>Entorse du ligament collatéral latéral +++</a:t>
            </a:r>
          </a:p>
          <a:p>
            <a:pPr lvl="1"/>
            <a:r>
              <a:rPr lang="fr-FR" dirty="0" smtClean="0"/>
              <a:t>Mais pas que !!!</a:t>
            </a:r>
          </a:p>
          <a:p>
            <a:r>
              <a:rPr lang="fr-FR" dirty="0" smtClean="0"/>
              <a:t>Enjeux de santé publique</a:t>
            </a:r>
          </a:p>
          <a:p>
            <a:r>
              <a:rPr lang="fr-FR" dirty="0" smtClean="0"/>
              <a:t>Enjeux sportifs / Délais de retour au terrain </a:t>
            </a:r>
            <a:endParaRPr lang="fr-FR" dirty="0"/>
          </a:p>
          <a:p>
            <a:r>
              <a:rPr lang="fr-FR" dirty="0" smtClean="0"/>
              <a:t>Jusqu’à30 %  de laxité à 1 an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3255"/>
            <a:ext cx="4573588" cy="116022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Entorses de la cheville</a:t>
            </a:r>
            <a:endParaRPr lang="fr-FR" dirty="0"/>
          </a:p>
        </p:txBody>
      </p:sp>
      <p:pic>
        <p:nvPicPr>
          <p:cNvPr id="5" name="Image 4" descr="tmp7777401893625528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20" y="0"/>
            <a:ext cx="4107580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1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7-11-14 à 12.2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321945"/>
            <a:ext cx="7150100" cy="1257300"/>
          </a:xfrm>
          <a:prstGeom prst="rect">
            <a:avLst/>
          </a:prstGeom>
        </p:spPr>
      </p:pic>
      <p:pic>
        <p:nvPicPr>
          <p:cNvPr id="5" name="Image 4" descr="MD199_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873124"/>
            <a:ext cx="5224342" cy="4841875"/>
          </a:xfrm>
          <a:prstGeom prst="rect">
            <a:avLst/>
          </a:prstGeom>
        </p:spPr>
      </p:pic>
      <p:pic>
        <p:nvPicPr>
          <p:cNvPr id="7" name="Image 6" descr="Capture d’écran 2017-11-14 à 12.30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136658"/>
            <a:ext cx="8648700" cy="2667000"/>
          </a:xfrm>
          <a:prstGeom prst="rect">
            <a:avLst/>
          </a:prstGeom>
        </p:spPr>
      </p:pic>
      <p:pic>
        <p:nvPicPr>
          <p:cNvPr id="8" name="Image 7" descr="Capture d’écran 2017-11-14 à 12.31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4" y="2134680"/>
            <a:ext cx="86614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3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Capture d’écran 2017-11-11 à 23.4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0" y="281940"/>
            <a:ext cx="8049194" cy="131392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4"/>
          </p:nvPr>
        </p:nvSpPr>
        <p:spPr>
          <a:xfrm>
            <a:off x="4056465" y="2145438"/>
            <a:ext cx="4993521" cy="2997656"/>
          </a:xfrm>
        </p:spPr>
        <p:txBody>
          <a:bodyPr>
            <a:noAutofit/>
          </a:bodyPr>
          <a:lstStyle/>
          <a:p>
            <a:r>
              <a:rPr lang="fr-FR" sz="3200" dirty="0" smtClean="0"/>
              <a:t>Saut vertical</a:t>
            </a:r>
          </a:p>
          <a:p>
            <a:r>
              <a:rPr lang="fr-FR" sz="3200" dirty="0" smtClean="0"/>
              <a:t>Agilité </a:t>
            </a:r>
          </a:p>
          <a:p>
            <a:pPr lvl="1">
              <a:buFont typeface="Arial"/>
              <a:buChar char="•"/>
            </a:pPr>
            <a:r>
              <a:rPr lang="fr-FR" sz="2800" dirty="0" smtClean="0"/>
              <a:t>Right Boomerang </a:t>
            </a:r>
            <a:r>
              <a:rPr lang="fr-FR" sz="2800" dirty="0" err="1" smtClean="0"/>
              <a:t>Run</a:t>
            </a:r>
            <a:r>
              <a:rPr lang="fr-FR" sz="2800" dirty="0" smtClean="0"/>
              <a:t> Test</a:t>
            </a:r>
          </a:p>
          <a:p>
            <a:r>
              <a:rPr lang="fr-FR" sz="3200" dirty="0" smtClean="0"/>
              <a:t>Equilibre dynamique </a:t>
            </a:r>
          </a:p>
          <a:p>
            <a:pPr lvl="1">
              <a:buFont typeface="Arial"/>
              <a:buChar char="•"/>
            </a:pPr>
            <a:r>
              <a:rPr lang="fr-FR" sz="2800" dirty="0" err="1" smtClean="0"/>
              <a:t>Modifed</a:t>
            </a:r>
            <a:r>
              <a:rPr lang="fr-FR" sz="2800" dirty="0" smtClean="0"/>
              <a:t> Bass Test</a:t>
            </a:r>
            <a:endParaRPr lang="fr-FR" sz="2800" dirty="0"/>
          </a:p>
        </p:txBody>
      </p:sp>
      <p:pic>
        <p:nvPicPr>
          <p:cNvPr id="10" name="Image 9" descr="35946_imag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12" y="2627562"/>
            <a:ext cx="3486002" cy="3486002"/>
          </a:xfrm>
          <a:prstGeom prst="rect">
            <a:avLst/>
          </a:prstGeom>
        </p:spPr>
      </p:pic>
      <p:pic>
        <p:nvPicPr>
          <p:cNvPr id="11" name="Image 10" descr="ankle t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5869"/>
            <a:ext cx="2324001" cy="1746119"/>
          </a:xfrm>
          <a:prstGeom prst="rect">
            <a:avLst/>
          </a:prstGeom>
        </p:spPr>
      </p:pic>
      <p:pic>
        <p:nvPicPr>
          <p:cNvPr id="12" name="Image 11" descr="MD199_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10" y="2742660"/>
            <a:ext cx="3207130" cy="29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0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9670" y="2696689"/>
            <a:ext cx="2506734" cy="1562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/>
              <a:t>Stabilité </a:t>
            </a:r>
            <a:endParaRPr lang="fr-FR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712000" y="2702873"/>
            <a:ext cx="2974800" cy="1562760"/>
          </a:xfrm>
        </p:spPr>
        <p:txBody>
          <a:bodyPr/>
          <a:lstStyle/>
          <a:p>
            <a:pPr marL="0" indent="0">
              <a:buNone/>
            </a:pPr>
            <a:r>
              <a:rPr lang="fr-FR" sz="3600" dirty="0" smtClean="0"/>
              <a:t>Performances</a:t>
            </a:r>
            <a:endParaRPr lang="fr-FR" dirty="0"/>
          </a:p>
        </p:txBody>
      </p:sp>
      <p:pic>
        <p:nvPicPr>
          <p:cNvPr id="7" name="Image 6" descr="Capture d’écran 2017-11-11 à 23.4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0" y="281940"/>
            <a:ext cx="8049194" cy="1313929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>
            <a:off x="4735878" y="1993826"/>
            <a:ext cx="478334" cy="2265623"/>
          </a:xfrm>
          <a:prstGeom prst="downArrow">
            <a:avLst>
              <a:gd name="adj1" fmla="val 50000"/>
              <a:gd name="adj2" fmla="val 1120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3618218" y="1993826"/>
            <a:ext cx="478334" cy="2265623"/>
          </a:xfrm>
          <a:prstGeom prst="downArrow">
            <a:avLst>
              <a:gd name="adj1" fmla="val 50000"/>
              <a:gd name="adj2" fmla="val 1120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ankle ta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65" y="4214469"/>
            <a:ext cx="1997135" cy="1500531"/>
          </a:xfrm>
          <a:prstGeom prst="rect">
            <a:avLst/>
          </a:prstGeom>
        </p:spPr>
      </p:pic>
      <p:pic>
        <p:nvPicPr>
          <p:cNvPr id="11" name="Image 10" descr="35946_imag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49" y="3322673"/>
            <a:ext cx="2643215" cy="2643215"/>
          </a:xfrm>
          <a:prstGeom prst="rect">
            <a:avLst/>
          </a:prstGeom>
        </p:spPr>
      </p:pic>
      <p:pic>
        <p:nvPicPr>
          <p:cNvPr id="12" name="Image 11" descr="MD199_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36" y="3499884"/>
            <a:ext cx="2390092" cy="22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toujours identifié</a:t>
            </a:r>
          </a:p>
          <a:p>
            <a:r>
              <a:rPr lang="fr-FR" dirty="0" err="1" smtClean="0"/>
              <a:t>Testing</a:t>
            </a:r>
            <a:r>
              <a:rPr lang="fr-FR" dirty="0" smtClean="0"/>
              <a:t> spécifique</a:t>
            </a:r>
          </a:p>
          <a:p>
            <a:r>
              <a:rPr lang="fr-FR" dirty="0" smtClean="0"/>
              <a:t>Très souvent associé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Problème du LTFAI </a:t>
            </a:r>
            <a:endParaRPr lang="fr-FR" dirty="0"/>
          </a:p>
        </p:txBody>
      </p:sp>
      <p:pic>
        <p:nvPicPr>
          <p:cNvPr id="5" name="Image 4" descr="Capture d’écran 2017-11-14 à 15.3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82" y="3999149"/>
            <a:ext cx="4802518" cy="1715851"/>
          </a:xfrm>
          <a:prstGeom prst="rect">
            <a:avLst/>
          </a:prstGeom>
        </p:spPr>
      </p:pic>
      <p:pic>
        <p:nvPicPr>
          <p:cNvPr id="6" name="Image 5" descr="Ankle-Sprain-1024x7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73" y="1193168"/>
            <a:ext cx="4426151" cy="27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Délais de repris de sport plus </a:t>
            </a:r>
          </a:p>
          <a:p>
            <a:r>
              <a:rPr lang="fr-FR" dirty="0" smtClean="0"/>
              <a:t>Difficulté d’immobilisation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Problème du LTFAI </a:t>
            </a:r>
            <a:endParaRPr lang="fr-FR" dirty="0"/>
          </a:p>
        </p:txBody>
      </p:sp>
      <p:pic>
        <p:nvPicPr>
          <p:cNvPr id="4" name="Image 3" descr="Capture d’écran 2017-11-11 à 21.00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40" y="4195629"/>
            <a:ext cx="5925860" cy="14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18.54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3392"/>
          <a:stretch>
            <a:fillRect/>
          </a:stretch>
        </p:blipFill>
        <p:spPr/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Multiplication 2"/>
          <p:cNvSpPr/>
          <p:nvPr/>
        </p:nvSpPr>
        <p:spPr>
          <a:xfrm>
            <a:off x="356513" y="2229556"/>
            <a:ext cx="2295053" cy="2360269"/>
          </a:xfrm>
          <a:prstGeom prst="mathMultiply">
            <a:avLst>
              <a:gd name="adj1" fmla="val 138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ication 4"/>
          <p:cNvSpPr/>
          <p:nvPr/>
        </p:nvSpPr>
        <p:spPr>
          <a:xfrm>
            <a:off x="2982221" y="2229556"/>
            <a:ext cx="2295053" cy="2360269"/>
          </a:xfrm>
          <a:prstGeom prst="mathMultiply">
            <a:avLst>
              <a:gd name="adj1" fmla="val 13812"/>
            </a:avLst>
          </a:prstGeom>
          <a:gradFill flip="none" rotWithShape="1">
            <a:gsLst>
              <a:gs pos="0">
                <a:schemeClr val="accent1">
                  <a:tint val="96000"/>
                  <a:satMod val="120000"/>
                  <a:lumMod val="120000"/>
                  <a:alpha val="50000"/>
                </a:schemeClr>
              </a:gs>
              <a:gs pos="100000">
                <a:schemeClr val="accent1">
                  <a:shade val="89000"/>
                  <a:lumMod val="90000"/>
                  <a:alpha val="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reboundairwalker-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81" y="569306"/>
            <a:ext cx="4744663" cy="47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8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TAPE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1071" y="1698626"/>
            <a:ext cx="3822192" cy="533135"/>
          </a:xfrm>
        </p:spPr>
        <p:txBody>
          <a:bodyPr/>
          <a:lstStyle/>
          <a:p>
            <a:r>
              <a:rPr lang="fr-FR" dirty="0" smtClean="0"/>
              <a:t>« TAPE »</a:t>
            </a:r>
            <a:endParaRPr lang="fr-FR" dirty="0"/>
          </a:p>
        </p:txBody>
      </p:sp>
      <p:pic>
        <p:nvPicPr>
          <p:cNvPr id="7" name="Espace réservé du contenu 6" descr="strappal_0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 b="2854"/>
          <a:stretch>
            <a:fillRect/>
          </a:stretch>
        </p:blipFill>
        <p:spPr>
          <a:xfrm>
            <a:off x="677863" y="2343150"/>
            <a:ext cx="3819525" cy="2762250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626"/>
            <a:ext cx="3822192" cy="533135"/>
          </a:xfrm>
        </p:spPr>
        <p:txBody>
          <a:bodyPr/>
          <a:lstStyle/>
          <a:p>
            <a:r>
              <a:rPr lang="fr-FR" dirty="0" smtClean="0"/>
              <a:t>« K-TAPE »</a:t>
            </a:r>
            <a:endParaRPr lang="fr-FR" dirty="0"/>
          </a:p>
        </p:txBody>
      </p:sp>
      <p:pic>
        <p:nvPicPr>
          <p:cNvPr id="10" name="Image 9" descr="P10600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31" y="2495550"/>
            <a:ext cx="3637280" cy="2273300"/>
          </a:xfrm>
          <a:prstGeom prst="rect">
            <a:avLst/>
          </a:prstGeom>
        </p:spPr>
      </p:pic>
      <p:pic>
        <p:nvPicPr>
          <p:cNvPr id="8" name="Espace réservé du contenu 7" descr="KT ankle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48" r="-38748"/>
          <a:stretch>
            <a:fillRect/>
          </a:stretch>
        </p:blipFill>
        <p:spPr>
          <a:xfrm>
            <a:off x="3843596" y="2343150"/>
            <a:ext cx="3822700" cy="2762250"/>
          </a:xfrm>
        </p:spPr>
      </p:pic>
    </p:spTree>
    <p:extLst>
      <p:ext uri="{BB962C8B-B14F-4D97-AF65-F5344CB8AC3E}">
        <p14:creationId xmlns:p14="http://schemas.microsoft.com/office/powerpoint/2010/main" val="289074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Capture d’écran 2017-11-14 à 22.4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2" y="281940"/>
            <a:ext cx="7024296" cy="1522533"/>
          </a:xfrm>
          <a:prstGeom prst="rect">
            <a:avLst/>
          </a:prstGeom>
        </p:spPr>
      </p:pic>
      <p:pic>
        <p:nvPicPr>
          <p:cNvPr id="9" name="Image 8" descr="Capture d’écran 2017-11-13 à 21.5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64" y="620985"/>
            <a:ext cx="6750836" cy="3754515"/>
          </a:xfrm>
          <a:prstGeom prst="rect">
            <a:avLst/>
          </a:prstGeom>
        </p:spPr>
      </p:pic>
      <p:pic>
        <p:nvPicPr>
          <p:cNvPr id="8" name="Image 7" descr="Capture d’écran 2017-11-13 à 21.5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85" y="887903"/>
            <a:ext cx="7738415" cy="48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21.29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12" b="-31412"/>
          <a:stretch>
            <a:fillRect/>
          </a:stretch>
        </p:blipFill>
        <p:spPr>
          <a:xfrm>
            <a:off x="1354544" y="-262301"/>
            <a:ext cx="6317437" cy="2605760"/>
          </a:xfrm>
        </p:spPr>
      </p:pic>
      <p:sp>
        <p:nvSpPr>
          <p:cNvPr id="6" name="ZoneTexte 5"/>
          <p:cNvSpPr txBox="1"/>
          <p:nvPr/>
        </p:nvSpPr>
        <p:spPr>
          <a:xfrm>
            <a:off x="458788" y="2343459"/>
            <a:ext cx="8685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 smtClean="0"/>
              <a:t>Pas </a:t>
            </a:r>
            <a:r>
              <a:rPr lang="fr-FR" sz="2400" dirty="0"/>
              <a:t>de différence sur le temps de parcours </a:t>
            </a:r>
            <a:r>
              <a:rPr lang="fr-FR" sz="2400" dirty="0" smtClean="0"/>
              <a:t>entre cheville sans et avec « tape »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Activité musculaire </a:t>
            </a:r>
            <a:r>
              <a:rPr lang="fr-FR" sz="24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sz="2400" dirty="0" smtClean="0"/>
              <a:t> sur long </a:t>
            </a:r>
            <a:r>
              <a:rPr lang="fr-FR" sz="2400" dirty="0" err="1" smtClean="0"/>
              <a:t>fibulaire</a:t>
            </a:r>
            <a:r>
              <a:rPr lang="fr-FR" sz="2400" dirty="0" smtClean="0"/>
              <a:t> </a:t>
            </a:r>
            <a:r>
              <a:rPr lang="fr-FR" sz="2400" dirty="0"/>
              <a:t>(</a:t>
            </a:r>
            <a:r>
              <a:rPr lang="fr-FR" sz="2400" dirty="0" smtClean="0"/>
              <a:t>condition « tape »)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Activité musculaire </a:t>
            </a:r>
            <a:r>
              <a:rPr lang="fr-FR" sz="2400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sz="2400" dirty="0" smtClean="0"/>
              <a:t> sur court </a:t>
            </a:r>
            <a:r>
              <a:rPr lang="fr-FR" sz="2400" dirty="0" err="1" smtClean="0"/>
              <a:t>fibulaire</a:t>
            </a:r>
            <a:r>
              <a:rPr lang="fr-FR" sz="2400" dirty="0" smtClean="0"/>
              <a:t> et soléaire </a:t>
            </a:r>
          </a:p>
        </p:txBody>
      </p:sp>
      <p:pic>
        <p:nvPicPr>
          <p:cNvPr id="7" name="Image 6" descr="Capture d’écran 2017-11-11 à 21.5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135"/>
            <a:ext cx="9144000" cy="14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82121" y="4066853"/>
            <a:ext cx="7408333" cy="1423563"/>
          </a:xfrm>
        </p:spPr>
        <p:txBody>
          <a:bodyPr/>
          <a:lstStyle/>
          <a:p>
            <a:r>
              <a:rPr lang="fr-FR" dirty="0" smtClean="0"/>
              <a:t>Meilleur sur la </a:t>
            </a:r>
            <a:r>
              <a:rPr lang="fr-FR" dirty="0" err="1"/>
              <a:t>dorsiflexion</a:t>
            </a:r>
            <a:r>
              <a:rPr lang="fr-FR" dirty="0"/>
              <a:t> et </a:t>
            </a:r>
            <a:r>
              <a:rPr lang="fr-FR" dirty="0" smtClean="0"/>
              <a:t>inversion</a:t>
            </a:r>
            <a:endParaRPr lang="fr-FR" dirty="0"/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 </a:t>
            </a:r>
            <a:r>
              <a:rPr lang="fr-FR" dirty="0" smtClean="0"/>
              <a:t>Améliore la proprioception 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Efficacité du K-Tape</a:t>
            </a:r>
            <a:endParaRPr lang="fr-FR" dirty="0"/>
          </a:p>
        </p:txBody>
      </p:sp>
      <p:pic>
        <p:nvPicPr>
          <p:cNvPr id="6" name="Image 5" descr="Capture d’écran 2017-11-14 à 14.16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321841"/>
            <a:ext cx="6502400" cy="3225800"/>
          </a:xfrm>
          <a:prstGeom prst="rect">
            <a:avLst/>
          </a:prstGeom>
        </p:spPr>
      </p:pic>
      <p:sp>
        <p:nvSpPr>
          <p:cNvPr id="5" name="Espace réservé du contenu 1"/>
          <p:cNvSpPr txBox="1">
            <a:spLocks/>
          </p:cNvSpPr>
          <p:nvPr/>
        </p:nvSpPr>
        <p:spPr>
          <a:xfrm>
            <a:off x="882121" y="2278579"/>
            <a:ext cx="7408333" cy="17882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26 adultes sains</a:t>
            </a:r>
          </a:p>
          <a:p>
            <a:r>
              <a:rPr lang="fr-FR" dirty="0" smtClean="0"/>
              <a:t>Mesure du position articulaire </a:t>
            </a:r>
            <a:r>
              <a:rPr lang="fr-FR" dirty="0" err="1" smtClean="0"/>
              <a:t>Biodex</a:t>
            </a:r>
            <a:endParaRPr lang="fr-FR" dirty="0" smtClean="0"/>
          </a:p>
          <a:p>
            <a:r>
              <a:rPr lang="fr-FR" dirty="0" smtClean="0"/>
              <a:t>Sans et Avec K-</a:t>
            </a:r>
            <a:r>
              <a:rPr lang="fr-FR" dirty="0" err="1" smtClean="0"/>
              <a:t>Taping</a:t>
            </a:r>
            <a:endParaRPr lang="fr-FR" dirty="0" smtClean="0"/>
          </a:p>
        </p:txBody>
      </p:sp>
      <p:pic>
        <p:nvPicPr>
          <p:cNvPr id="4" name="Image 3" descr="Capture d’écran 2017-11-15 à 17.12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4" y="2411572"/>
            <a:ext cx="2140486" cy="330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10.09.0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31" b="-36331"/>
          <a:stretch/>
        </p:blipFill>
        <p:spPr>
          <a:xfrm>
            <a:off x="1" y="-292411"/>
            <a:ext cx="6286717" cy="2881210"/>
          </a:xfrm>
        </p:spPr>
      </p:pic>
      <p:pic>
        <p:nvPicPr>
          <p:cNvPr id="6" name="Image 5" descr="Capture d’écran 2017-11-11 à 10.08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7" y="0"/>
            <a:ext cx="5893018" cy="5666363"/>
          </a:xfrm>
          <a:prstGeom prst="rect">
            <a:avLst/>
          </a:prstGeom>
        </p:spPr>
      </p:pic>
      <p:pic>
        <p:nvPicPr>
          <p:cNvPr id="2" name="Image 1" descr="40279_2012_37010073_Fig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0" y="0"/>
            <a:ext cx="4649640" cy="5715000"/>
          </a:xfrm>
          <a:prstGeom prst="rect">
            <a:avLst/>
          </a:prstGeom>
        </p:spPr>
      </p:pic>
      <p:sp>
        <p:nvSpPr>
          <p:cNvPr id="3" name="Flèche vers la droite 2"/>
          <p:cNvSpPr/>
          <p:nvPr/>
        </p:nvSpPr>
        <p:spPr>
          <a:xfrm>
            <a:off x="703187" y="241405"/>
            <a:ext cx="325353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/>
          <p:cNvSpPr/>
          <p:nvPr/>
        </p:nvSpPr>
        <p:spPr>
          <a:xfrm>
            <a:off x="692910" y="1055045"/>
            <a:ext cx="325353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droite 7"/>
          <p:cNvSpPr/>
          <p:nvPr/>
        </p:nvSpPr>
        <p:spPr>
          <a:xfrm>
            <a:off x="703187" y="1879181"/>
            <a:ext cx="325353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droite 8"/>
          <p:cNvSpPr/>
          <p:nvPr/>
        </p:nvSpPr>
        <p:spPr>
          <a:xfrm>
            <a:off x="703187" y="1567905"/>
            <a:ext cx="325353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4 à 22.52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3" y="483463"/>
            <a:ext cx="8039100" cy="787400"/>
          </a:xfrm>
          <a:prstGeom prst="rect">
            <a:avLst/>
          </a:prstGeom>
        </p:spPr>
      </p:pic>
      <p:pic>
        <p:nvPicPr>
          <p:cNvPr id="8" name="Image 7" descr="1-s2.0-S1466853X16300955-g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3" y="1767595"/>
            <a:ext cx="3672005" cy="2325997"/>
          </a:xfrm>
          <a:prstGeom prst="rect">
            <a:avLst/>
          </a:prstGeom>
        </p:spPr>
      </p:pic>
      <p:pic>
        <p:nvPicPr>
          <p:cNvPr id="9" name="Image 8" descr="1-s2.0-S1466853X16300955-gr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52" y="1616693"/>
            <a:ext cx="3416234" cy="3635928"/>
          </a:xfrm>
          <a:prstGeom prst="rect">
            <a:avLst/>
          </a:prstGeom>
        </p:spPr>
      </p:pic>
      <p:pic>
        <p:nvPicPr>
          <p:cNvPr id="10" name="Image 9" descr="1-s2.0-S1466853X16300955-gr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39" y="1454503"/>
            <a:ext cx="3761831" cy="37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8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de différence significative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4 à 22.52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3" y="483463"/>
            <a:ext cx="8039100" cy="787400"/>
          </a:xfrm>
          <a:prstGeom prst="rect">
            <a:avLst/>
          </a:prstGeom>
        </p:spPr>
      </p:pic>
      <p:pic>
        <p:nvPicPr>
          <p:cNvPr id="5" name="Image 4" descr="Capture d’écran 2017-11-14 à 22.58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86" y="3068911"/>
            <a:ext cx="6923656" cy="24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Sur la proprioception </a:t>
            </a:r>
          </a:p>
          <a:p>
            <a:r>
              <a:rPr lang="fr-FR" dirty="0" smtClean="0"/>
              <a:t>Sur l’œdème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Efficacité du K-Tape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65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1060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9905" cy="3643691"/>
          </a:xfrm>
          <a:prstGeom prst="rect">
            <a:avLst/>
          </a:prstGeom>
        </p:spPr>
      </p:pic>
      <p:pic>
        <p:nvPicPr>
          <p:cNvPr id="9" name="Espace réservé du contenu 3" descr="P10600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11" r="-46611"/>
          <a:stretch>
            <a:fillRect/>
          </a:stretch>
        </p:blipFill>
        <p:spPr>
          <a:xfrm>
            <a:off x="1348505" y="1775186"/>
            <a:ext cx="10135338" cy="393408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9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2 à 00.39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"/>
            <a:ext cx="8178800" cy="952500"/>
          </a:xfrm>
          <a:prstGeom prst="rect">
            <a:avLst/>
          </a:prstGeom>
        </p:spPr>
      </p:pic>
      <p:pic>
        <p:nvPicPr>
          <p:cNvPr id="5" name="Image 4" descr="Capture d’écran 2017-11-12 à 00.3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920"/>
            <a:ext cx="6183738" cy="2857500"/>
          </a:xfrm>
          <a:prstGeom prst="rect">
            <a:avLst/>
          </a:prstGeom>
        </p:spPr>
      </p:pic>
      <p:pic>
        <p:nvPicPr>
          <p:cNvPr id="6" name="Image 5" descr="Capture d’écran 2017-11-12 à 00.38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7" y="2626986"/>
            <a:ext cx="7123043" cy="2857500"/>
          </a:xfrm>
          <a:prstGeom prst="rect">
            <a:avLst/>
          </a:prstGeom>
        </p:spPr>
      </p:pic>
      <p:pic>
        <p:nvPicPr>
          <p:cNvPr id="7" name="Image 6" descr="Capture d’écran 2017-11-12 à 00.38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828"/>
            <a:ext cx="9113922" cy="36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08024" y="2229556"/>
            <a:ext cx="8296144" cy="3318988"/>
          </a:xfrm>
        </p:spPr>
        <p:txBody>
          <a:bodyPr/>
          <a:lstStyle/>
          <a:p>
            <a:r>
              <a:rPr lang="fr-FR" dirty="0" smtClean="0"/>
              <a:t>L’utilisation d’une attelle ou d’un tape :</a:t>
            </a:r>
          </a:p>
          <a:p>
            <a:pPr lvl="1"/>
            <a:r>
              <a:rPr lang="fr-FR" dirty="0" smtClean="0"/>
              <a:t>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dirty="0" smtClean="0"/>
              <a:t> incidence d’entors</a:t>
            </a:r>
            <a:r>
              <a:rPr lang="fr-FR" dirty="0"/>
              <a:t>e</a:t>
            </a:r>
            <a:endParaRPr lang="fr-FR" dirty="0" smtClean="0"/>
          </a:p>
          <a:p>
            <a:pPr lvl="1"/>
            <a:r>
              <a:rPr lang="fr-FR" dirty="0" smtClean="0"/>
              <a:t>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dirty="0" smtClean="0"/>
              <a:t> gravité de la récidive</a:t>
            </a:r>
          </a:p>
          <a:p>
            <a:r>
              <a:rPr lang="fr-FR" dirty="0" smtClean="0"/>
              <a:t> Attelle &gt; Tape ?</a:t>
            </a:r>
          </a:p>
          <a:p>
            <a:r>
              <a:rPr lang="fr-FR" dirty="0" smtClean="0"/>
              <a:t>ATCD d’entorse ? </a:t>
            </a:r>
          </a:p>
          <a:p>
            <a:r>
              <a:rPr lang="fr-FR" strike="sngStrike" dirty="0" smtClean="0"/>
              <a:t>Chaussures montantes  </a:t>
            </a:r>
          </a:p>
          <a:p>
            <a:r>
              <a:rPr lang="fr-FR" dirty="0" smtClean="0"/>
              <a:t>Proprioception +++</a:t>
            </a:r>
            <a:endParaRPr lang="fr-FR" dirty="0"/>
          </a:p>
        </p:txBody>
      </p:sp>
      <p:pic>
        <p:nvPicPr>
          <p:cNvPr id="4" name="Image 3" descr="Capture d’écran 2017-11-14 à 16.15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93"/>
            <a:ext cx="9144000" cy="13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&gt; 30 % d’utilisateur d’orthèse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60 %  en prévention primaire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40 % en prévention secondaire. </a:t>
            </a:r>
          </a:p>
          <a:p>
            <a:r>
              <a:rPr lang="fr-FR" dirty="0" smtClean="0"/>
              <a:t>Survenue de blessure : </a:t>
            </a:r>
            <a:r>
              <a:rPr lang="fr-FR" dirty="0"/>
              <a:t>U</a:t>
            </a:r>
            <a:r>
              <a:rPr lang="fr-FR" dirty="0" smtClean="0"/>
              <a:t>tilisateur &gt; Non utilisateur </a:t>
            </a:r>
          </a:p>
          <a:p>
            <a:endParaRPr lang="fr-FR" dirty="0" smtClean="0"/>
          </a:p>
          <a:p>
            <a:r>
              <a:rPr lang="fr-FR" dirty="0" smtClean="0"/>
              <a:t>Entrainement &gt; Match 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1 à 23.2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1" y="367757"/>
            <a:ext cx="8361149" cy="94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2 à 00.08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08"/>
            <a:ext cx="9144000" cy="1214141"/>
          </a:xfrm>
          <a:prstGeom prst="rect">
            <a:avLst/>
          </a:prstGeom>
        </p:spPr>
      </p:pic>
      <p:pic>
        <p:nvPicPr>
          <p:cNvPr id="6" name="Image 5" descr="74-289x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970628"/>
            <a:ext cx="4570412" cy="47443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ym typeface="Wingdings"/>
              </a:rPr>
              <a:t>Suivi de 957 </a:t>
            </a:r>
            <a:r>
              <a:rPr lang="fr-FR" dirty="0" smtClean="0">
                <a:sym typeface="Wingdings"/>
              </a:rPr>
              <a:t>joueurs</a:t>
            </a: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/>
            </a:pPr>
            <a:r>
              <a:rPr lang="fr-FR" dirty="0" smtClean="0">
                <a:sym typeface="Wingdings"/>
              </a:rPr>
              <a:t> </a:t>
            </a:r>
            <a:endParaRPr lang="fr-FR" dirty="0">
              <a:sym typeface="Wingdings"/>
            </a:endParaRPr>
          </a:p>
          <a:p>
            <a:r>
              <a:rPr lang="fr-FR" dirty="0"/>
              <a:t>Pas de différences </a:t>
            </a:r>
            <a:r>
              <a:rPr lang="fr-FR" dirty="0" smtClean="0"/>
              <a:t>significative </a:t>
            </a:r>
            <a:r>
              <a:rPr lang="fr-FR" dirty="0"/>
              <a:t>dans la prévention de la récidive </a:t>
            </a:r>
            <a:r>
              <a:rPr lang="fr-FR" dirty="0" smtClean="0"/>
              <a:t>d’entorse</a:t>
            </a:r>
            <a:endParaRPr lang="fr-FR" dirty="0"/>
          </a:p>
        </p:txBody>
      </p:sp>
      <p:pic>
        <p:nvPicPr>
          <p:cNvPr id="7" name="Image 6" descr="35946_imag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233"/>
            <a:ext cx="4573546" cy="45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4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22.07.3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66" b="-34066"/>
          <a:stretch>
            <a:fillRect/>
          </a:stretch>
        </p:blipFill>
        <p:spPr>
          <a:xfrm>
            <a:off x="671621" y="-547291"/>
            <a:ext cx="7806420" cy="3641417"/>
          </a:xfrm>
        </p:spPr>
      </p:pic>
      <p:pic>
        <p:nvPicPr>
          <p:cNvPr id="6" name="Image 5" descr="Capture d’écran 2017-11-11 à 22.09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88" y="1392545"/>
            <a:ext cx="3274712" cy="4322456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214424" y="2839663"/>
            <a:ext cx="5654864" cy="243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Joueurs avec Orthèse-lacée : </a:t>
            </a:r>
          </a:p>
          <a:p>
            <a:pPr lvl="1"/>
            <a:r>
              <a:rPr lang="fr-FR" dirty="0" smtClean="0"/>
              <a:t>Plus faible incidence d’entorse</a:t>
            </a:r>
          </a:p>
          <a:p>
            <a:pPr lvl="1"/>
            <a:r>
              <a:rPr lang="fr-FR" dirty="0" smtClean="0"/>
              <a:t>Pas plus de lésion de genou ou MI</a:t>
            </a:r>
          </a:p>
          <a:p>
            <a:pPr lvl="1"/>
            <a:r>
              <a:rPr lang="fr-FR" dirty="0" smtClean="0"/>
              <a:t>Pas de lésion moins grave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12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Diminution de l’incidence de 50 %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11 à 23.1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7" y="281940"/>
            <a:ext cx="8548562" cy="13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5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tolia_76184642_S-2-320x2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1" y="2674910"/>
            <a:ext cx="4844707" cy="305822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aigue</a:t>
            </a:r>
          </a:p>
          <a:p>
            <a:r>
              <a:rPr lang="fr-FR" dirty="0" smtClean="0"/>
              <a:t>Phase de rééducation précoce</a:t>
            </a:r>
          </a:p>
          <a:p>
            <a:r>
              <a:rPr lang="fr-FR" dirty="0" smtClean="0"/>
              <a:t>Phase de rééducation tardive</a:t>
            </a:r>
          </a:p>
          <a:p>
            <a:r>
              <a:rPr lang="fr-FR" dirty="0" smtClean="0"/>
              <a:t>Phase finale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 en charge des entorse</a:t>
            </a:r>
            <a:endParaRPr lang="fr-FR" dirty="0"/>
          </a:p>
        </p:txBody>
      </p:sp>
      <p:pic>
        <p:nvPicPr>
          <p:cNvPr id="4" name="Image 3" descr="Ankle-Sprain-1024x7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15" y="2419048"/>
            <a:ext cx="5301135" cy="32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Effets discutable de l’orthèse dans la prévention de la récidive</a:t>
            </a:r>
          </a:p>
          <a:p>
            <a:r>
              <a:rPr lang="fr-FR" dirty="0" smtClean="0"/>
              <a:t>Comme toujours : prévention = Action multiples :</a:t>
            </a:r>
          </a:p>
          <a:p>
            <a:pPr lvl="1"/>
            <a:r>
              <a:rPr lang="fr-FR" dirty="0" smtClean="0"/>
              <a:t>Orthèses</a:t>
            </a:r>
          </a:p>
          <a:p>
            <a:pPr lvl="1"/>
            <a:r>
              <a:rPr lang="fr-FR" dirty="0" smtClean="0"/>
              <a:t>Travail de proprio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95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pic>
        <p:nvPicPr>
          <p:cNvPr id="4" name="Image 3" descr="TELEMMGLPICT000137296317_1-xlarge_trans_NvBQzQNjv4BqKAhRcfi2wed_XpL7VymONkBMblUn5nVY9_kVT0b4gZ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68" y="1644094"/>
            <a:ext cx="6559390" cy="409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57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Utilisation d’une orthèse évolutive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836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10.26.4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438" b="-69438"/>
          <a:stretch>
            <a:fillRect/>
          </a:stretch>
        </p:blipFill>
        <p:spPr>
          <a:xfrm>
            <a:off x="457200" y="-552318"/>
            <a:ext cx="8229600" cy="3771636"/>
          </a:xfrm>
        </p:spPr>
      </p:pic>
      <p:pic>
        <p:nvPicPr>
          <p:cNvPr id="5" name="Image 4" descr="Capture d’écran 2017-11-11 à 10.26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69" y="2769250"/>
            <a:ext cx="6477000" cy="19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"/>
          </p:nvPr>
        </p:nvSpPr>
        <p:spPr>
          <a:xfrm>
            <a:off x="4056465" y="2145438"/>
            <a:ext cx="4993521" cy="2997656"/>
          </a:xfrm>
        </p:spPr>
        <p:txBody>
          <a:bodyPr>
            <a:noAutofit/>
          </a:bodyPr>
          <a:lstStyle/>
          <a:p>
            <a:endParaRPr lang="fr-FR" sz="2800" dirty="0"/>
          </a:p>
        </p:txBody>
      </p:sp>
      <p:pic>
        <p:nvPicPr>
          <p:cNvPr id="10" name="Image 9" descr="35946_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12" y="2627562"/>
            <a:ext cx="3486002" cy="3486002"/>
          </a:xfrm>
          <a:prstGeom prst="rect">
            <a:avLst/>
          </a:prstGeom>
        </p:spPr>
      </p:pic>
      <p:pic>
        <p:nvPicPr>
          <p:cNvPr id="11" name="Image 10" descr="ankle ta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5869"/>
            <a:ext cx="2324001" cy="1746119"/>
          </a:xfrm>
          <a:prstGeom prst="rect">
            <a:avLst/>
          </a:prstGeom>
        </p:spPr>
      </p:pic>
      <p:pic>
        <p:nvPicPr>
          <p:cNvPr id="12" name="Image 11" descr="MD199_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10" y="2742660"/>
            <a:ext cx="3207130" cy="29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22.01.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6" b="-2026"/>
          <a:stretch>
            <a:fillRect/>
          </a:stretch>
        </p:blipFill>
        <p:spPr>
          <a:xfrm>
            <a:off x="872068" y="281940"/>
            <a:ext cx="7408333" cy="2875580"/>
          </a:xfrm>
        </p:spPr>
      </p:pic>
    </p:spTree>
    <p:extLst>
      <p:ext uri="{BB962C8B-B14F-4D97-AF65-F5344CB8AC3E}">
        <p14:creationId xmlns:p14="http://schemas.microsoft.com/office/powerpoint/2010/main" val="94346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pic>
        <p:nvPicPr>
          <p:cNvPr id="4" name="Image 3" descr="Capture d’écran 2017-11-13 à 10.33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03" y="1619692"/>
            <a:ext cx="4209297" cy="34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7-11-11 à 10.27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1" b="25161"/>
          <a:stretch>
            <a:fillRect/>
          </a:stretch>
        </p:blipFill>
        <p:spPr/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</a:t>
            </a:r>
            <a:r>
              <a:rPr lang="fr-FR" dirty="0" err="1" smtClean="0"/>
              <a:t>bioméchanique</a:t>
            </a:r>
            <a:r>
              <a:rPr lang="fr-FR" dirty="0" smtClean="0"/>
              <a:t> des orthèses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91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 sur l’inversion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52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aigue</a:t>
            </a:r>
          </a:p>
          <a:p>
            <a:r>
              <a:rPr lang="fr-FR" b="1" dirty="0" smtClean="0"/>
              <a:t>Phase de rééducation précoce</a:t>
            </a:r>
          </a:p>
          <a:p>
            <a:r>
              <a:rPr lang="fr-FR" b="1" dirty="0" smtClean="0"/>
              <a:t>Phase de rééducation tardive</a:t>
            </a:r>
          </a:p>
          <a:p>
            <a:r>
              <a:rPr lang="fr-FR" b="1" dirty="0" smtClean="0"/>
              <a:t>Phase finale </a:t>
            </a: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 en charge des entorse</a:t>
            </a:r>
            <a:endParaRPr lang="fr-FR" dirty="0"/>
          </a:p>
        </p:txBody>
      </p:sp>
      <p:pic>
        <p:nvPicPr>
          <p:cNvPr id="4" name="Image 3" descr="Ankle-Sprain-1024x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15" y="2419048"/>
            <a:ext cx="5301135" cy="32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Capture d’écran 2017-11-15 à 16.3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99499"/>
            <a:ext cx="5003800" cy="4965700"/>
          </a:xfrm>
          <a:prstGeom prst="rect">
            <a:avLst/>
          </a:prstGeom>
        </p:spPr>
      </p:pic>
      <p:pic>
        <p:nvPicPr>
          <p:cNvPr id="11" name="Image 10" descr="Capture d’écran 2017-11-15 à 16.3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6985000" cy="5715000"/>
          </a:xfrm>
          <a:prstGeom prst="rect">
            <a:avLst/>
          </a:prstGeom>
        </p:spPr>
      </p:pic>
      <p:pic>
        <p:nvPicPr>
          <p:cNvPr id="7" name="Image 6" descr="Capture d’écran 2017-11-15 à 16.32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14289"/>
            <a:ext cx="5397500" cy="4508500"/>
          </a:xfrm>
          <a:prstGeom prst="rect">
            <a:avLst/>
          </a:prstGeom>
        </p:spPr>
      </p:pic>
      <p:pic>
        <p:nvPicPr>
          <p:cNvPr id="8" name="Image 7" descr="Capture d’écran 2017-11-15 à 16.33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7" y="401638"/>
            <a:ext cx="4025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Traitement fonctionnel &gt; Immobilisation :</a:t>
            </a:r>
          </a:p>
          <a:p>
            <a:pPr lvl="1"/>
            <a:r>
              <a:rPr lang="fr-FR" dirty="0" smtClean="0"/>
              <a:t>Nombre de retour au sport</a:t>
            </a:r>
          </a:p>
          <a:p>
            <a:pPr lvl="1"/>
            <a:r>
              <a:rPr lang="fr-FR" dirty="0" smtClean="0"/>
              <a:t>Délais de retour au terrain</a:t>
            </a:r>
          </a:p>
          <a:p>
            <a:pPr lvl="1"/>
            <a:r>
              <a:rPr lang="fr-FR" dirty="0" smtClean="0"/>
              <a:t>Retour au travail </a:t>
            </a:r>
          </a:p>
          <a:p>
            <a:pPr lvl="1"/>
            <a:r>
              <a:rPr lang="fr-FR" dirty="0" smtClean="0"/>
              <a:t>Œdème persistant </a:t>
            </a:r>
          </a:p>
          <a:p>
            <a:pPr lvl="1"/>
            <a:r>
              <a:rPr lang="fr-FR" dirty="0" smtClean="0"/>
              <a:t>Instabilité </a:t>
            </a:r>
          </a:p>
          <a:p>
            <a:pPr lvl="1"/>
            <a:r>
              <a:rPr lang="fr-FR" dirty="0" smtClean="0"/>
              <a:t>Satisfaction du patient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que l’on sait : Cochrane 2002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782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9421" y="2039203"/>
            <a:ext cx="7408333" cy="2875580"/>
          </a:xfrm>
        </p:spPr>
        <p:txBody>
          <a:bodyPr/>
          <a:lstStyle/>
          <a:p>
            <a:r>
              <a:rPr lang="fr-FR" dirty="0" smtClean="0"/>
              <a:t>Echographie </a:t>
            </a:r>
            <a:endParaRPr lang="fr-FR" dirty="0"/>
          </a:p>
          <a:p>
            <a:pPr lvl="1"/>
            <a:r>
              <a:rPr lang="fr-FR" dirty="0" smtClean="0"/>
              <a:t>Recherche une atteinte du LFTAI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initial </a:t>
            </a:r>
            <a:endParaRPr lang="fr-FR" dirty="0"/>
          </a:p>
        </p:txBody>
      </p:sp>
      <p:pic>
        <p:nvPicPr>
          <p:cNvPr id="5" name="Image 4" descr="Sp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5890"/>
            <a:ext cx="4016358" cy="2809109"/>
          </a:xfrm>
          <a:prstGeom prst="rect">
            <a:avLst/>
          </a:prstGeom>
        </p:spPr>
      </p:pic>
      <p:pic>
        <p:nvPicPr>
          <p:cNvPr id="6" name="Image 5" descr="Ankle Sp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0" y="3172643"/>
            <a:ext cx="5322723" cy="25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5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2068" y="1900000"/>
            <a:ext cx="7408333" cy="3465136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Rupture </a:t>
            </a:r>
            <a:r>
              <a:rPr lang="fr-FR" b="1" dirty="0"/>
              <a:t>partielle d’un faisceau </a:t>
            </a:r>
            <a:endParaRPr lang="fr-FR" b="1" dirty="0" smtClean="0"/>
          </a:p>
          <a:p>
            <a:pPr lvl="1">
              <a:buFont typeface="Arial"/>
              <a:buChar char="•"/>
            </a:pPr>
            <a:r>
              <a:rPr lang="fr-FR" dirty="0" smtClean="0"/>
              <a:t>3 semaines de port (</a:t>
            </a:r>
            <a:r>
              <a:rPr lang="fr-FR" dirty="0" err="1"/>
              <a:t>orthèse</a:t>
            </a:r>
            <a:r>
              <a:rPr lang="fr-FR" dirty="0"/>
              <a:t> jour et nuit</a:t>
            </a:r>
            <a:r>
              <a:rPr lang="fr-FR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Reprise </a:t>
            </a:r>
            <a:r>
              <a:rPr lang="fr-FR" dirty="0"/>
              <a:t>sport  3 semaines </a:t>
            </a:r>
            <a:endParaRPr lang="fr-FR" dirty="0" smtClean="0"/>
          </a:p>
          <a:p>
            <a:pPr marL="301943" lvl="1" indent="0">
              <a:buNone/>
            </a:pPr>
            <a:endParaRPr lang="fr-FR" dirty="0"/>
          </a:p>
          <a:p>
            <a:r>
              <a:rPr lang="fr-FR" b="1" dirty="0" smtClean="0"/>
              <a:t>Rupture </a:t>
            </a:r>
            <a:r>
              <a:rPr lang="fr-FR" b="1" dirty="0"/>
              <a:t>totale d</a:t>
            </a:r>
            <a:r>
              <a:rPr lang="fr-FR" b="1" dirty="0" smtClean="0"/>
              <a:t>’1 </a:t>
            </a:r>
            <a:r>
              <a:rPr lang="fr-FR" b="1" dirty="0"/>
              <a:t>faisceau </a:t>
            </a:r>
            <a:endParaRPr lang="fr-FR" b="1" dirty="0">
              <a:latin typeface="Wingdings"/>
            </a:endParaRPr>
          </a:p>
          <a:p>
            <a:pPr lvl="1">
              <a:buFont typeface="Arial"/>
              <a:buChar char="•"/>
            </a:pPr>
            <a:r>
              <a:rPr lang="fr-FR" dirty="0" smtClean="0"/>
              <a:t>3 </a:t>
            </a:r>
            <a:r>
              <a:rPr lang="fr-FR" dirty="0"/>
              <a:t>semaines de port (</a:t>
            </a:r>
            <a:r>
              <a:rPr lang="fr-FR" dirty="0" err="1"/>
              <a:t>orthèse</a:t>
            </a:r>
            <a:r>
              <a:rPr lang="fr-FR" dirty="0"/>
              <a:t> jour et nuit</a:t>
            </a:r>
            <a:r>
              <a:rPr lang="fr-FR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+ 3 semaines de port le jour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Reprise </a:t>
            </a:r>
            <a:r>
              <a:rPr lang="fr-FR" dirty="0"/>
              <a:t>sport  4 - 6 semaines </a:t>
            </a:r>
            <a:endParaRPr lang="fr-FR" dirty="0" smtClean="0"/>
          </a:p>
          <a:p>
            <a:pPr lvl="1">
              <a:buFont typeface="Arial"/>
              <a:buChar char="•"/>
            </a:pPr>
            <a:endParaRPr lang="fr-FR" dirty="0"/>
          </a:p>
          <a:p>
            <a:r>
              <a:rPr lang="fr-FR" b="1" dirty="0"/>
              <a:t>R</a:t>
            </a:r>
            <a:r>
              <a:rPr lang="fr-FR" b="1" dirty="0" smtClean="0"/>
              <a:t>upture </a:t>
            </a:r>
            <a:r>
              <a:rPr lang="fr-FR" b="1" dirty="0"/>
              <a:t>totale des 2 </a:t>
            </a:r>
            <a:r>
              <a:rPr lang="fr-FR" b="1" dirty="0" smtClean="0"/>
              <a:t>faisceaux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6 semaines (</a:t>
            </a:r>
            <a:r>
              <a:rPr lang="fr-FR" dirty="0" err="1"/>
              <a:t>orthèse</a:t>
            </a:r>
            <a:r>
              <a:rPr lang="fr-FR" dirty="0"/>
              <a:t> jour et nuit) </a:t>
            </a:r>
            <a:endParaRPr lang="fr-FR" dirty="0" smtClean="0"/>
          </a:p>
          <a:p>
            <a:pPr lvl="1">
              <a:buFont typeface="Arial"/>
              <a:buChar char="•"/>
            </a:pPr>
            <a:r>
              <a:rPr lang="fr-FR" dirty="0" smtClean="0"/>
              <a:t>Reprise </a:t>
            </a:r>
            <a:r>
              <a:rPr lang="fr-FR" dirty="0"/>
              <a:t>sport  6 - 8 semaines 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774"/>
            <a:ext cx="8229600" cy="104467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Traitement </a:t>
            </a:r>
            <a:r>
              <a:rPr lang="fr-FR" dirty="0"/>
              <a:t>de l’entorse non </a:t>
            </a:r>
            <a:r>
              <a:rPr lang="fr-FR" dirty="0" err="1"/>
              <a:t>bénigne</a:t>
            </a:r>
            <a:r>
              <a:rPr lang="fr-FR" dirty="0"/>
              <a:t> </a:t>
            </a:r>
            <a:r>
              <a:rPr lang="fr-FR" dirty="0" err="1" smtClean="0"/>
              <a:t>Durée</a:t>
            </a:r>
            <a:r>
              <a:rPr lang="fr-FR" dirty="0" smtClean="0"/>
              <a:t> </a:t>
            </a:r>
            <a:r>
              <a:rPr lang="fr-FR" dirty="0"/>
              <a:t>du port de l’</a:t>
            </a:r>
            <a:r>
              <a:rPr lang="fr-FR" dirty="0" err="1"/>
              <a:t>orthèse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859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ttelle-stabilisatrice-gonflable-cheville-aircast-classique-xs-droite--15619--djo--1_360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8" y="1822981"/>
            <a:ext cx="4068196" cy="3390163"/>
          </a:xfrm>
          <a:prstGeom prst="rect">
            <a:avLst/>
          </a:prstGeom>
        </p:spPr>
      </p:pic>
      <p:pic>
        <p:nvPicPr>
          <p:cNvPr id="2" name="Image 1" descr="Capture d’écran 2017-11-13 à 21.36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56" y="0"/>
            <a:ext cx="4168588" cy="5715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164328"/>
            <a:ext cx="4129088" cy="1173566"/>
          </a:xfrm>
        </p:spPr>
        <p:txBody>
          <a:bodyPr>
            <a:normAutofit fontScale="90000"/>
          </a:bodyPr>
          <a:lstStyle/>
          <a:p>
            <a:r>
              <a:rPr lang="fr-FR" dirty="0"/>
              <a:t>Les traitements fonctionnels </a:t>
            </a:r>
          </a:p>
        </p:txBody>
      </p:sp>
    </p:spTree>
    <p:extLst>
      <p:ext uri="{BB962C8B-B14F-4D97-AF65-F5344CB8AC3E}">
        <p14:creationId xmlns:p14="http://schemas.microsoft.com/office/powerpoint/2010/main" val="378078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cilloscope">
  <a:themeElements>
    <a:clrScheme name="Oscilloscop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scilloscope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scilloscope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Oscilloscope.thmx</Template>
  <TotalTime>4221</TotalTime>
  <Words>1415</Words>
  <Application>Microsoft Macintosh PowerPoint</Application>
  <PresentationFormat>Présentation à l'écran (16:10)</PresentationFormat>
  <Paragraphs>235</Paragraphs>
  <Slides>50</Slides>
  <Notes>28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Oscilloscope</vt:lpstr>
      <vt:lpstr>Orthèses de cheville et Sport</vt:lpstr>
      <vt:lpstr>Entorses de la cheville</vt:lpstr>
      <vt:lpstr>Présentation PowerPoint</vt:lpstr>
      <vt:lpstr>Prise en charge des entorse</vt:lpstr>
      <vt:lpstr>Prise en charge des entorse</vt:lpstr>
      <vt:lpstr>Ce que l’on sait : Cochrane 2002</vt:lpstr>
      <vt:lpstr>Bilan initial </vt:lpstr>
      <vt:lpstr>Traitement de l’entorse non bénigne Durée du port de l’orthèse </vt:lpstr>
      <vt:lpstr>Les traitements fonctionnels </vt:lpstr>
      <vt:lpstr>Attelles stabilisatrices </vt:lpstr>
      <vt:lpstr>Présentation PowerPoint</vt:lpstr>
      <vt:lpstr>Attelles ligamentaires </vt:lpstr>
      <vt:lpstr>Celles que l’on voit moins souvent</vt:lpstr>
      <vt:lpstr>Tendon d’Achille</vt:lpstr>
      <vt:lpstr>Mes Problèmes </vt:lpstr>
      <vt:lpstr>Mes Problèmes </vt:lpstr>
      <vt:lpstr>Présentation PowerPoint</vt:lpstr>
      <vt:lpstr>Présentation PowerPoint</vt:lpstr>
      <vt:lpstr>Effet sur la proprioception</vt:lpstr>
      <vt:lpstr>Présentation PowerPoint</vt:lpstr>
      <vt:lpstr>Présentation PowerPoint</vt:lpstr>
      <vt:lpstr>Présentation PowerPoint</vt:lpstr>
      <vt:lpstr>Problème du LTFAI </vt:lpstr>
      <vt:lpstr>Problème du LTFAI </vt:lpstr>
      <vt:lpstr>Présentation PowerPoint</vt:lpstr>
      <vt:lpstr>TAPE</vt:lpstr>
      <vt:lpstr>Présentation PowerPoint</vt:lpstr>
      <vt:lpstr>Présentation PowerPoint</vt:lpstr>
      <vt:lpstr>Efficacité du K-Tape</vt:lpstr>
      <vt:lpstr>Présentation PowerPoint</vt:lpstr>
      <vt:lpstr>Présentation PowerPoint</vt:lpstr>
      <vt:lpstr>Efficacité du K-Tape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</vt:lpstr>
      <vt:lpstr>Merci</vt:lpstr>
      <vt:lpstr>Présentation PowerPoint</vt:lpstr>
      <vt:lpstr>Utilisation d’une orthèse évolutive ? </vt:lpstr>
      <vt:lpstr>Présentation PowerPoint</vt:lpstr>
      <vt:lpstr>Présentation PowerPoint</vt:lpstr>
      <vt:lpstr>Présentation PowerPoint</vt:lpstr>
      <vt:lpstr>Conclusion </vt:lpstr>
      <vt:lpstr>Effet bioméchanique des orthèses</vt:lpstr>
      <vt:lpstr>Action sur l’inversion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Orthèse de cheville et Sports</dc:title>
  <dc:creator>Clément Amiot</dc:creator>
  <cp:lastModifiedBy>mossler yann</cp:lastModifiedBy>
  <cp:revision>74</cp:revision>
  <dcterms:created xsi:type="dcterms:W3CDTF">2017-11-10T21:00:52Z</dcterms:created>
  <dcterms:modified xsi:type="dcterms:W3CDTF">2017-11-16T20:43:48Z</dcterms:modified>
</cp:coreProperties>
</file>